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82" r:id="rId5"/>
    <p:sldId id="257" r:id="rId6"/>
    <p:sldId id="258" r:id="rId7"/>
    <p:sldId id="259" r:id="rId8"/>
    <p:sldId id="260" r:id="rId9"/>
    <p:sldId id="283" r:id="rId10"/>
    <p:sldId id="264" r:id="rId11"/>
    <p:sldId id="262" r:id="rId12"/>
    <p:sldId id="285" r:id="rId13"/>
    <p:sldId id="286" r:id="rId14"/>
    <p:sldId id="287" r:id="rId15"/>
    <p:sldId id="290" r:id="rId16"/>
    <p:sldId id="288" r:id="rId17"/>
    <p:sldId id="289" r:id="rId18"/>
    <p:sldId id="265" r:id="rId19"/>
    <p:sldId id="291" r:id="rId20"/>
    <p:sldId id="268" r:id="rId21"/>
    <p:sldId id="292" r:id="rId22"/>
    <p:sldId id="293" r:id="rId23"/>
    <p:sldId id="294" r:id="rId24"/>
    <p:sldId id="295" r:id="rId25"/>
    <p:sldId id="296" r:id="rId26"/>
    <p:sldId id="297" r:id="rId27"/>
    <p:sldId id="298" r:id="rId28"/>
    <p:sldId id="299" r:id="rId29"/>
    <p:sldId id="275" r:id="rId30"/>
    <p:sldId id="27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0" autoAdjust="0"/>
    <p:restoredTop sz="94641" autoAdjust="0"/>
  </p:normalViewPr>
  <p:slideViewPr>
    <p:cSldViewPr snapToGrid="0">
      <p:cViewPr varScale="1">
        <p:scale>
          <a:sx n="79" d="100"/>
          <a:sy n="79" d="100"/>
        </p:scale>
        <p:origin x="158" y="4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5/29/2024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5/29/2024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xmlns=""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9.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22977" y="1087582"/>
            <a:ext cx="5869021" cy="3422073"/>
          </a:xfrm>
        </p:spPr>
        <p:txBody>
          <a:bodyPr/>
          <a:lstStyle/>
          <a:p>
            <a:r>
              <a:rPr lang="en-US" sz="3600" dirty="0" err="1"/>
              <a:t>tictoctoe</a:t>
            </a:r>
            <a:endParaRPr lang="en-US" sz="3600" dirty="0"/>
          </a:p>
        </p:txBody>
      </p:sp>
      <p:sp>
        <p:nvSpPr>
          <p:cNvPr id="4" name="Text Placeholder 3"/>
          <p:cNvSpPr>
            <a:spLocks noGrp="1"/>
          </p:cNvSpPr>
          <p:nvPr>
            <p:ph type="body" sz="quarter" idx="15"/>
          </p:nvPr>
        </p:nvSpPr>
        <p:spPr>
          <a:xfrm>
            <a:off x="6822159" y="2015836"/>
            <a:ext cx="4925188" cy="2189019"/>
          </a:xfrm>
        </p:spPr>
        <p:txBody>
          <a:bodyPr/>
          <a:lstStyle/>
          <a:p>
            <a:r>
              <a:rPr lang="en-US" dirty="0"/>
              <a:t>Producer:</a:t>
            </a:r>
          </a:p>
          <a:p>
            <a:r>
              <a:rPr lang="en-US" dirty="0" err="1"/>
              <a:t>Amirhossein</a:t>
            </a:r>
            <a:r>
              <a:rPr lang="en-US" dirty="0"/>
              <a:t> </a:t>
            </a:r>
            <a:r>
              <a:rPr lang="en-US" dirty="0" err="1"/>
              <a:t>aminnegareshi</a:t>
            </a:r>
            <a:endParaRPr lang="en-US" dirty="0"/>
          </a:p>
          <a:p>
            <a:r>
              <a:rPr lang="en-US" dirty="0"/>
              <a:t>Hossein </a:t>
            </a:r>
            <a:r>
              <a:rPr lang="en-US" dirty="0" err="1"/>
              <a:t>atalu</a:t>
            </a:r>
            <a:endParaRPr lang="en-US" dirty="0"/>
          </a:p>
          <a:p>
            <a:endParaRPr lang="en-US" dirty="0"/>
          </a:p>
        </p:txBody>
      </p:sp>
      <p:pic>
        <p:nvPicPr>
          <p:cNvPr id="5" name="Picture 4"/>
          <p:cNvPicPr>
            <a:picLocks noChangeAspect="1"/>
          </p:cNvPicPr>
          <p:nvPr/>
        </p:nvPicPr>
        <p:blipFill>
          <a:blip r:embed="rId2"/>
          <a:stretch>
            <a:fillRect/>
          </a:stretch>
        </p:blipFill>
        <p:spPr>
          <a:xfrm>
            <a:off x="630382" y="304800"/>
            <a:ext cx="5692595" cy="6255327"/>
          </a:xfrm>
          <a:prstGeom prst="rect">
            <a:avLst/>
          </a:prstGeom>
        </p:spPr>
      </p:pic>
      <p:sp>
        <p:nvSpPr>
          <p:cNvPr id="6" name="Footer Placeholder 3">
            <a:extLst>
              <a:ext uri="{FF2B5EF4-FFF2-40B4-BE49-F238E27FC236}">
                <a16:creationId xmlns:a16="http://schemas.microsoft.com/office/drawing/2014/main" id="{D5B8CC62-3752-4A6C-9525-AFDDDAFE21EF}"/>
              </a:ext>
            </a:extLst>
          </p:cNvPr>
          <p:cNvSpPr txBox="1">
            <a:spLocks/>
          </p:cNvSpPr>
          <p:nvPr/>
        </p:nvSpPr>
        <p:spPr>
          <a:xfrm>
            <a:off x="6322977" y="6195002"/>
            <a:ext cx="2582464"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Traditional Arabic" panose="02020603050405020304" pitchFamily="18" charset="-78"/>
                <a:cs typeface="Traditional Arabic" panose="02020603050405020304" pitchFamily="18" charset="-78"/>
              </a:rPr>
              <a:t>Tic toc toe</a:t>
            </a:r>
          </a:p>
        </p:txBody>
      </p:sp>
      <p:sp>
        <p:nvSpPr>
          <p:cNvPr id="7" name="Slide Number Placeholder 4">
            <a:extLst>
              <a:ext uri="{FF2B5EF4-FFF2-40B4-BE49-F238E27FC236}">
                <a16:creationId xmlns:a16="http://schemas.microsoft.com/office/drawing/2014/main" id="{C685F4B4-31EC-4AE6-A166-6FE4AD642C35}"/>
              </a:ext>
            </a:extLst>
          </p:cNvPr>
          <p:cNvSpPr txBox="1">
            <a:spLocks/>
          </p:cNvSpPr>
          <p:nvPr/>
        </p:nvSpPr>
        <p:spPr>
          <a:xfrm>
            <a:off x="10981298" y="6195001"/>
            <a:ext cx="76604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Traditional Arabic" panose="02020603050405020304" pitchFamily="18" charset="-78"/>
                <a:cs typeface="Traditional Arabic" panose="02020603050405020304" pitchFamily="18" charset="-78"/>
              </a:rPr>
              <a:t>1</a:t>
            </a:r>
          </a:p>
        </p:txBody>
      </p:sp>
    </p:spTree>
    <p:extLst>
      <p:ext uri="{BB962C8B-B14F-4D97-AF65-F5344CB8AC3E}">
        <p14:creationId xmlns:p14="http://schemas.microsoft.com/office/powerpoint/2010/main" val="8312717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917"/>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10</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016682277"/>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117"/>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11</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227661981"/>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26"/>
            <a:ext cx="12192000" cy="6146566"/>
          </a:xfrm>
          <a:prstGeom prst="rect">
            <a:avLst/>
          </a:prstGeom>
        </p:spPr>
      </p:pic>
      <p:sp>
        <p:nvSpPr>
          <p:cNvPr id="4"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12</a:t>
            </a:r>
          </a:p>
        </p:txBody>
      </p:sp>
      <p:sp>
        <p:nvSpPr>
          <p:cNvPr id="5"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3104326300"/>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335"/>
            <a:ext cx="12192000" cy="6146566"/>
          </a:xfrm>
          <a:prstGeom prst="rect">
            <a:avLst/>
          </a:prstGeom>
        </p:spPr>
      </p:pic>
      <p:sp>
        <p:nvSpPr>
          <p:cNvPr id="4"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13</a:t>
            </a:r>
          </a:p>
        </p:txBody>
      </p:sp>
      <p:sp>
        <p:nvSpPr>
          <p:cNvPr id="5"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432650832"/>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408"/>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14</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1882448909"/>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Footer Placeholder 170">
            <a:extLst>
              <a:ext uri="{FF2B5EF4-FFF2-40B4-BE49-F238E27FC236}">
                <a16:creationId xmlns:a16="http://schemas.microsoft.com/office/drawing/2014/main" id="{FDE9816E-A3F9-4549-81DC-88BE9CBAA4CC}"/>
              </a:ext>
            </a:extLst>
          </p:cNvPr>
          <p:cNvSpPr>
            <a:spLocks noGrp="1"/>
          </p:cNvSpPr>
          <p:nvPr>
            <p:ph type="ftr" sz="quarter" idx="11"/>
          </p:nvPr>
        </p:nvSpPr>
        <p:spPr>
          <a:xfrm>
            <a:off x="3699163"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9047019" y="6374245"/>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15</a:t>
            </a:fld>
            <a:endParaRPr lang="en-US" sz="2000" dirty="0">
              <a:latin typeface="Traditional Arabic" panose="02020603050405020304" pitchFamily="18" charset="-78"/>
              <a:cs typeface="Traditional Arabic" panose="02020603050405020304" pitchFamily="18" charset="-78"/>
            </a:endParaRPr>
          </a:p>
        </p:txBody>
      </p:sp>
      <p:sp>
        <p:nvSpPr>
          <p:cNvPr id="3" name="Title 2"/>
          <p:cNvSpPr>
            <a:spLocks noGrp="1"/>
          </p:cNvSpPr>
          <p:nvPr>
            <p:ph type="title"/>
          </p:nvPr>
        </p:nvSpPr>
        <p:spPr>
          <a:xfrm>
            <a:off x="2029691" y="310213"/>
            <a:ext cx="7453745" cy="466344"/>
          </a:xfrm>
        </p:spPr>
        <p:txBody>
          <a:bodyPr/>
          <a:lstStyle/>
          <a:p>
            <a:pPr algn="ctr"/>
            <a:r>
              <a:rPr lang="en-US" dirty="0" err="1"/>
              <a:t>Architechture</a:t>
            </a:r>
            <a:r>
              <a:rPr lang="en-US" dirty="0"/>
              <a:t> of my code</a:t>
            </a:r>
          </a:p>
        </p:txBody>
      </p:sp>
      <p:sp>
        <p:nvSpPr>
          <p:cNvPr id="13" name="Rectangle: Rounded Corners 12">
            <a:extLst>
              <a:ext uri="{FF2B5EF4-FFF2-40B4-BE49-F238E27FC236}">
                <a16:creationId xmlns:a16="http://schemas.microsoft.com/office/drawing/2014/main" id="{D599B529-C8B3-9D07-3474-FB67F806E140}"/>
              </a:ext>
            </a:extLst>
          </p:cNvPr>
          <p:cNvSpPr/>
          <p:nvPr/>
        </p:nvSpPr>
        <p:spPr>
          <a:xfrm>
            <a:off x="4626077" y="999604"/>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choose_mode</a:t>
            </a:r>
            <a:r>
              <a:rPr lang="en-US" dirty="0"/>
              <a:t>()</a:t>
            </a:r>
            <a:endParaRPr lang="fa-IR" dirty="0"/>
          </a:p>
        </p:txBody>
      </p:sp>
      <p:sp>
        <p:nvSpPr>
          <p:cNvPr id="14" name="Rectangle: Rounded Corners 13">
            <a:extLst>
              <a:ext uri="{FF2B5EF4-FFF2-40B4-BE49-F238E27FC236}">
                <a16:creationId xmlns:a16="http://schemas.microsoft.com/office/drawing/2014/main" id="{4A3AAC1E-C06B-D634-69E5-0315FFEBE6BB}"/>
              </a:ext>
            </a:extLst>
          </p:cNvPr>
          <p:cNvSpPr/>
          <p:nvPr/>
        </p:nvSpPr>
        <p:spPr>
          <a:xfrm>
            <a:off x="519545" y="1241601"/>
            <a:ext cx="3179618" cy="6239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start_vs_computer</a:t>
            </a:r>
            <a:r>
              <a:rPr lang="en-US" dirty="0"/>
              <a:t>()</a:t>
            </a:r>
            <a:endParaRPr lang="fa-IR" dirty="0"/>
          </a:p>
        </p:txBody>
      </p:sp>
      <p:sp>
        <p:nvSpPr>
          <p:cNvPr id="15" name="Rectangle: Rounded Corners 14">
            <a:extLst>
              <a:ext uri="{FF2B5EF4-FFF2-40B4-BE49-F238E27FC236}">
                <a16:creationId xmlns:a16="http://schemas.microsoft.com/office/drawing/2014/main" id="{B3334B71-6B63-F22A-43EE-2182113A9250}"/>
              </a:ext>
            </a:extLst>
          </p:cNvPr>
          <p:cNvSpPr/>
          <p:nvPr/>
        </p:nvSpPr>
        <p:spPr>
          <a:xfrm>
            <a:off x="8229822" y="1257275"/>
            <a:ext cx="3020069" cy="5691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start_two_player</a:t>
            </a:r>
            <a:r>
              <a:rPr lang="en-US" dirty="0"/>
              <a:t>()</a:t>
            </a:r>
            <a:endParaRPr lang="fa-IR" dirty="0"/>
          </a:p>
        </p:txBody>
      </p:sp>
      <p:sp>
        <p:nvSpPr>
          <p:cNvPr id="16" name="Rectangle: Rounded Corners 15">
            <a:extLst>
              <a:ext uri="{FF2B5EF4-FFF2-40B4-BE49-F238E27FC236}">
                <a16:creationId xmlns:a16="http://schemas.microsoft.com/office/drawing/2014/main" id="{59758F4A-0DE3-4ACE-59E7-50F8BFCEBF30}"/>
              </a:ext>
            </a:extLst>
          </p:cNvPr>
          <p:cNvSpPr/>
          <p:nvPr/>
        </p:nvSpPr>
        <p:spPr>
          <a:xfrm>
            <a:off x="4626077" y="1692273"/>
            <a:ext cx="2580968" cy="6513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start_game</a:t>
            </a:r>
            <a:r>
              <a:rPr lang="en-US" dirty="0"/>
              <a:t>(mode)</a:t>
            </a:r>
            <a:endParaRPr lang="fa-IR" dirty="0"/>
          </a:p>
        </p:txBody>
      </p:sp>
      <p:sp>
        <p:nvSpPr>
          <p:cNvPr id="17" name="Rectangle: Rounded Corners 16">
            <a:extLst>
              <a:ext uri="{FF2B5EF4-FFF2-40B4-BE49-F238E27FC236}">
                <a16:creationId xmlns:a16="http://schemas.microsoft.com/office/drawing/2014/main" id="{BEC1FF0D-F74C-D560-9443-CAFFBDADBE06}"/>
              </a:ext>
            </a:extLst>
          </p:cNvPr>
          <p:cNvSpPr/>
          <p:nvPr/>
        </p:nvSpPr>
        <p:spPr>
          <a:xfrm>
            <a:off x="4414684" y="2479855"/>
            <a:ext cx="3267661" cy="3335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Class: </a:t>
            </a:r>
            <a:r>
              <a:rPr lang="en-US" dirty="0" err="1"/>
              <a:t>TicTacToe</a:t>
            </a:r>
            <a:r>
              <a:rPr lang="en-US" dirty="0"/>
              <a:t>(</a:t>
            </a:r>
            <a:r>
              <a:rPr lang="en-US" dirty="0" err="1"/>
              <a:t>root,mode</a:t>
            </a:r>
            <a:r>
              <a:rPr lang="en-US" dirty="0"/>
              <a:t>)</a:t>
            </a:r>
            <a:endParaRPr lang="fa-IR" dirty="0"/>
          </a:p>
        </p:txBody>
      </p:sp>
      <p:sp>
        <p:nvSpPr>
          <p:cNvPr id="18" name="Rectangle: Rounded Corners 17">
            <a:extLst>
              <a:ext uri="{FF2B5EF4-FFF2-40B4-BE49-F238E27FC236}">
                <a16:creationId xmlns:a16="http://schemas.microsoft.com/office/drawing/2014/main" id="{0DC595E8-07DF-B19A-1351-43E823D098F1}"/>
              </a:ext>
            </a:extLst>
          </p:cNvPr>
          <p:cNvSpPr/>
          <p:nvPr/>
        </p:nvSpPr>
        <p:spPr>
          <a:xfrm>
            <a:off x="4372785" y="2949671"/>
            <a:ext cx="3309560" cy="2870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__</a:t>
            </a:r>
            <a:r>
              <a:rPr lang="en-US" dirty="0" err="1"/>
              <a:t>init</a:t>
            </a:r>
            <a:r>
              <a:rPr lang="en-US" dirty="0"/>
              <a:t>__(</a:t>
            </a:r>
            <a:r>
              <a:rPr lang="en-US" dirty="0" err="1"/>
              <a:t>self,root,mode</a:t>
            </a:r>
            <a:r>
              <a:rPr lang="en-US" dirty="0"/>
              <a:t>)</a:t>
            </a:r>
            <a:endParaRPr lang="fa-IR" dirty="0"/>
          </a:p>
        </p:txBody>
      </p:sp>
      <p:sp>
        <p:nvSpPr>
          <p:cNvPr id="19" name="Rectangle: Rounded Corners 18">
            <a:extLst>
              <a:ext uri="{FF2B5EF4-FFF2-40B4-BE49-F238E27FC236}">
                <a16:creationId xmlns:a16="http://schemas.microsoft.com/office/drawing/2014/main" id="{B44E4DE0-8103-D266-EB50-ED3973F983E7}"/>
              </a:ext>
            </a:extLst>
          </p:cNvPr>
          <p:cNvSpPr/>
          <p:nvPr/>
        </p:nvSpPr>
        <p:spPr>
          <a:xfrm>
            <a:off x="4569541" y="3429000"/>
            <a:ext cx="2718619"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on_click</a:t>
            </a:r>
            <a:r>
              <a:rPr lang="en-US" dirty="0"/>
              <a:t>(</a:t>
            </a:r>
            <a:r>
              <a:rPr lang="en-US" dirty="0" err="1"/>
              <a:t>self,index</a:t>
            </a:r>
            <a:r>
              <a:rPr lang="en-US" dirty="0"/>
              <a:t>)</a:t>
            </a:r>
            <a:endParaRPr lang="fa-IR" dirty="0"/>
          </a:p>
        </p:txBody>
      </p:sp>
      <p:sp>
        <p:nvSpPr>
          <p:cNvPr id="20" name="Rectangle: Rounded Corners 19">
            <a:extLst>
              <a:ext uri="{FF2B5EF4-FFF2-40B4-BE49-F238E27FC236}">
                <a16:creationId xmlns:a16="http://schemas.microsoft.com/office/drawing/2014/main" id="{388C8EDB-8EDC-2A9F-9DFA-440B1BF15D8B}"/>
              </a:ext>
            </a:extLst>
          </p:cNvPr>
          <p:cNvSpPr/>
          <p:nvPr/>
        </p:nvSpPr>
        <p:spPr>
          <a:xfrm>
            <a:off x="411395" y="3810828"/>
            <a:ext cx="2620298" cy="5678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check_winner</a:t>
            </a:r>
            <a:r>
              <a:rPr lang="en-US" dirty="0"/>
              <a:t>(self)</a:t>
            </a:r>
            <a:endParaRPr lang="fa-IR" dirty="0"/>
          </a:p>
        </p:txBody>
      </p:sp>
      <p:sp>
        <p:nvSpPr>
          <p:cNvPr id="21" name="Rectangle: Rounded Corners 20">
            <a:extLst>
              <a:ext uri="{FF2B5EF4-FFF2-40B4-BE49-F238E27FC236}">
                <a16:creationId xmlns:a16="http://schemas.microsoft.com/office/drawing/2014/main" id="{CD8EE63A-FB6B-5DF9-76A9-A5E453B106C8}"/>
              </a:ext>
            </a:extLst>
          </p:cNvPr>
          <p:cNvSpPr/>
          <p:nvPr/>
        </p:nvSpPr>
        <p:spPr>
          <a:xfrm>
            <a:off x="356757" y="4558029"/>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winner</a:t>
            </a:r>
            <a:endParaRPr lang="fa-IR" dirty="0"/>
          </a:p>
        </p:txBody>
      </p:sp>
      <p:sp>
        <p:nvSpPr>
          <p:cNvPr id="22" name="Rectangle: Rounded Corners 21">
            <a:extLst>
              <a:ext uri="{FF2B5EF4-FFF2-40B4-BE49-F238E27FC236}">
                <a16:creationId xmlns:a16="http://schemas.microsoft.com/office/drawing/2014/main" id="{22570525-4B4B-F5FB-AAC2-1D245F90DA8D}"/>
              </a:ext>
            </a:extLst>
          </p:cNvPr>
          <p:cNvSpPr/>
          <p:nvPr/>
        </p:nvSpPr>
        <p:spPr>
          <a:xfrm>
            <a:off x="9006229" y="4471097"/>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continuation</a:t>
            </a:r>
            <a:endParaRPr lang="fa-IR" dirty="0"/>
          </a:p>
        </p:txBody>
      </p:sp>
      <p:sp>
        <p:nvSpPr>
          <p:cNvPr id="24" name="Rectangle: Rounded Corners 23">
            <a:extLst>
              <a:ext uri="{FF2B5EF4-FFF2-40B4-BE49-F238E27FC236}">
                <a16:creationId xmlns:a16="http://schemas.microsoft.com/office/drawing/2014/main" id="{2BA2A164-D561-4E96-3AE3-329FC9A72187}"/>
              </a:ext>
            </a:extLst>
          </p:cNvPr>
          <p:cNvSpPr/>
          <p:nvPr/>
        </p:nvSpPr>
        <p:spPr>
          <a:xfrm>
            <a:off x="4662948" y="4558030"/>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equal</a:t>
            </a:r>
            <a:endParaRPr lang="fa-IR" dirty="0"/>
          </a:p>
        </p:txBody>
      </p:sp>
      <p:sp>
        <p:nvSpPr>
          <p:cNvPr id="25" name="Rectangle: Rounded Corners 24">
            <a:extLst>
              <a:ext uri="{FF2B5EF4-FFF2-40B4-BE49-F238E27FC236}">
                <a16:creationId xmlns:a16="http://schemas.microsoft.com/office/drawing/2014/main" id="{AC36757F-9AED-B4AE-D84E-E535F92D0774}"/>
              </a:ext>
            </a:extLst>
          </p:cNvPr>
          <p:cNvSpPr/>
          <p:nvPr/>
        </p:nvSpPr>
        <p:spPr>
          <a:xfrm>
            <a:off x="9006229" y="4933908"/>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Change player</a:t>
            </a:r>
            <a:endParaRPr lang="fa-IR" dirty="0"/>
          </a:p>
        </p:txBody>
      </p:sp>
      <p:sp>
        <p:nvSpPr>
          <p:cNvPr id="26" name="Rectangle: Rounded Corners 25">
            <a:extLst>
              <a:ext uri="{FF2B5EF4-FFF2-40B4-BE49-F238E27FC236}">
                <a16:creationId xmlns:a16="http://schemas.microsoft.com/office/drawing/2014/main" id="{F6164563-843D-83A5-B6EE-0A102E2F1CF3}"/>
              </a:ext>
            </a:extLst>
          </p:cNvPr>
          <p:cNvSpPr/>
          <p:nvPr/>
        </p:nvSpPr>
        <p:spPr>
          <a:xfrm>
            <a:off x="314130" y="5116471"/>
            <a:ext cx="3342968" cy="5532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update_score_labels</a:t>
            </a:r>
            <a:r>
              <a:rPr lang="en-US" dirty="0"/>
              <a:t>(self)</a:t>
            </a:r>
            <a:endParaRPr lang="fa-IR" dirty="0"/>
          </a:p>
        </p:txBody>
      </p:sp>
      <p:sp>
        <p:nvSpPr>
          <p:cNvPr id="27" name="Rectangle: Rounded Corners 26">
            <a:extLst>
              <a:ext uri="{FF2B5EF4-FFF2-40B4-BE49-F238E27FC236}">
                <a16:creationId xmlns:a16="http://schemas.microsoft.com/office/drawing/2014/main" id="{9AA0B4EE-78D4-A794-675C-5B8209951CDA}"/>
              </a:ext>
            </a:extLst>
          </p:cNvPr>
          <p:cNvSpPr/>
          <p:nvPr/>
        </p:nvSpPr>
        <p:spPr>
          <a:xfrm>
            <a:off x="4013906" y="5064678"/>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reset_game</a:t>
            </a:r>
            <a:r>
              <a:rPr lang="en-US" dirty="0"/>
              <a:t>(self)</a:t>
            </a:r>
            <a:endParaRPr lang="fa-IR" dirty="0"/>
          </a:p>
        </p:txBody>
      </p:sp>
      <p:sp>
        <p:nvSpPr>
          <p:cNvPr id="28" name="Rectangle: Rounded Corners 27">
            <a:extLst>
              <a:ext uri="{FF2B5EF4-FFF2-40B4-BE49-F238E27FC236}">
                <a16:creationId xmlns:a16="http://schemas.microsoft.com/office/drawing/2014/main" id="{0C02DF70-E8B5-C9B3-9F00-D490AB3AAEF9}"/>
              </a:ext>
            </a:extLst>
          </p:cNvPr>
          <p:cNvSpPr/>
          <p:nvPr/>
        </p:nvSpPr>
        <p:spPr>
          <a:xfrm>
            <a:off x="9006229" y="5434900"/>
            <a:ext cx="2507226" cy="3651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mode==two player</a:t>
            </a:r>
            <a:endParaRPr lang="fa-IR" dirty="0"/>
          </a:p>
        </p:txBody>
      </p:sp>
      <p:sp>
        <p:nvSpPr>
          <p:cNvPr id="29" name="Rectangle: Rounded Corners 28">
            <a:extLst>
              <a:ext uri="{FF2B5EF4-FFF2-40B4-BE49-F238E27FC236}">
                <a16:creationId xmlns:a16="http://schemas.microsoft.com/office/drawing/2014/main" id="{3AE1F0FB-864F-F6A6-C47F-0836F3C9D049}"/>
              </a:ext>
            </a:extLst>
          </p:cNvPr>
          <p:cNvSpPr/>
          <p:nvPr/>
        </p:nvSpPr>
        <p:spPr>
          <a:xfrm>
            <a:off x="5185739" y="5484174"/>
            <a:ext cx="2865759" cy="4071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mode==vs computer</a:t>
            </a:r>
            <a:endParaRPr lang="fa-IR" dirty="0"/>
          </a:p>
        </p:txBody>
      </p:sp>
      <p:sp>
        <p:nvSpPr>
          <p:cNvPr id="30" name="Rectangle: Rounded Corners 29">
            <a:extLst>
              <a:ext uri="{FF2B5EF4-FFF2-40B4-BE49-F238E27FC236}">
                <a16:creationId xmlns:a16="http://schemas.microsoft.com/office/drawing/2014/main" id="{B2AE412C-9C73-ABCC-A6E8-F769677C7B46}"/>
              </a:ext>
            </a:extLst>
          </p:cNvPr>
          <p:cNvSpPr/>
          <p:nvPr/>
        </p:nvSpPr>
        <p:spPr>
          <a:xfrm>
            <a:off x="7007942" y="6438810"/>
            <a:ext cx="2921743" cy="3136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Def : </a:t>
            </a:r>
            <a:r>
              <a:rPr lang="en-US" dirty="0" err="1"/>
              <a:t>computer_move</a:t>
            </a:r>
            <a:r>
              <a:rPr lang="en-US" dirty="0"/>
              <a:t>(self)</a:t>
            </a:r>
            <a:endParaRPr lang="fa-IR" dirty="0"/>
          </a:p>
        </p:txBody>
      </p:sp>
      <p:sp>
        <p:nvSpPr>
          <p:cNvPr id="31" name="Rectangle: Rounded Corners 30">
            <a:extLst>
              <a:ext uri="{FF2B5EF4-FFF2-40B4-BE49-F238E27FC236}">
                <a16:creationId xmlns:a16="http://schemas.microsoft.com/office/drawing/2014/main" id="{C700B808-C43A-FA84-804C-495434EAEF12}"/>
              </a:ext>
            </a:extLst>
          </p:cNvPr>
          <p:cNvSpPr/>
          <p:nvPr/>
        </p:nvSpPr>
        <p:spPr>
          <a:xfrm>
            <a:off x="5197798" y="6028806"/>
            <a:ext cx="2861640" cy="3845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player==O</a:t>
            </a:r>
            <a:endParaRPr lang="fa-IR" dirty="0"/>
          </a:p>
        </p:txBody>
      </p:sp>
      <p:cxnSp>
        <p:nvCxnSpPr>
          <p:cNvPr id="33" name="Connector: Elbow 32">
            <a:extLst>
              <a:ext uri="{FF2B5EF4-FFF2-40B4-BE49-F238E27FC236}">
                <a16:creationId xmlns:a16="http://schemas.microsoft.com/office/drawing/2014/main" id="{4C77627E-C617-B18D-EAA7-483FD535BF24}"/>
              </a:ext>
            </a:extLst>
          </p:cNvPr>
          <p:cNvCxnSpPr/>
          <p:nvPr/>
        </p:nvCxnSpPr>
        <p:spPr>
          <a:xfrm rot="10800000" flipV="1">
            <a:off x="3795252" y="1182166"/>
            <a:ext cx="619432" cy="543588"/>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7BB71E4-FD73-FFD6-A9B5-0BE45062FCF2}"/>
              </a:ext>
            </a:extLst>
          </p:cNvPr>
          <p:cNvCxnSpPr>
            <a:stCxn id="13" idx="3"/>
          </p:cNvCxnSpPr>
          <p:nvPr/>
        </p:nvCxnSpPr>
        <p:spPr>
          <a:xfrm>
            <a:off x="7133303" y="1182167"/>
            <a:ext cx="929149" cy="461682"/>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2A62FF24-49D4-4B57-0E05-836F7D3C3DE5}"/>
              </a:ext>
            </a:extLst>
          </p:cNvPr>
          <p:cNvCxnSpPr/>
          <p:nvPr/>
        </p:nvCxnSpPr>
        <p:spPr>
          <a:xfrm>
            <a:off x="3545649" y="2009056"/>
            <a:ext cx="961102" cy="175647"/>
          </a:xfrm>
          <a:prstGeom prst="bentConnector3">
            <a:avLst>
              <a:gd name="adj1" fmla="val 53069"/>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9C3E9AA-3C35-706F-59F7-9DADC1F56F55}"/>
              </a:ext>
            </a:extLst>
          </p:cNvPr>
          <p:cNvCxnSpPr>
            <a:cxnSpLocks/>
          </p:cNvCxnSpPr>
          <p:nvPr/>
        </p:nvCxnSpPr>
        <p:spPr>
          <a:xfrm rot="10800000" flipV="1">
            <a:off x="7288160" y="1922148"/>
            <a:ext cx="1084008" cy="263436"/>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2" name="Arrow: Curved Right 41">
            <a:extLst>
              <a:ext uri="{FF2B5EF4-FFF2-40B4-BE49-F238E27FC236}">
                <a16:creationId xmlns:a16="http://schemas.microsoft.com/office/drawing/2014/main" id="{928DF298-6936-85E8-9B60-15C88AE3F7B4}"/>
              </a:ext>
            </a:extLst>
          </p:cNvPr>
          <p:cNvSpPr/>
          <p:nvPr/>
        </p:nvSpPr>
        <p:spPr>
          <a:xfrm>
            <a:off x="3486429" y="2323351"/>
            <a:ext cx="806245" cy="450413"/>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44" name="Arrow: Curved Right 43">
            <a:extLst>
              <a:ext uri="{FF2B5EF4-FFF2-40B4-BE49-F238E27FC236}">
                <a16:creationId xmlns:a16="http://schemas.microsoft.com/office/drawing/2014/main" id="{61BFCCA1-9679-69F5-FA94-2B620664E434}"/>
              </a:ext>
            </a:extLst>
          </p:cNvPr>
          <p:cNvSpPr/>
          <p:nvPr/>
        </p:nvSpPr>
        <p:spPr>
          <a:xfrm>
            <a:off x="3499613" y="3119578"/>
            <a:ext cx="806245" cy="450413"/>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dirty="0">
              <a:solidFill>
                <a:schemeClr val="tx1"/>
              </a:solidFill>
            </a:endParaRPr>
          </a:p>
        </p:txBody>
      </p:sp>
      <p:sp>
        <p:nvSpPr>
          <p:cNvPr id="47" name="Arrow: Curved Left 46">
            <a:extLst>
              <a:ext uri="{FF2B5EF4-FFF2-40B4-BE49-F238E27FC236}">
                <a16:creationId xmlns:a16="http://schemas.microsoft.com/office/drawing/2014/main" id="{B5F85AD9-473F-90C5-EC8D-21928A8CD6F9}"/>
              </a:ext>
            </a:extLst>
          </p:cNvPr>
          <p:cNvSpPr/>
          <p:nvPr/>
        </p:nvSpPr>
        <p:spPr>
          <a:xfrm>
            <a:off x="7830164" y="2692954"/>
            <a:ext cx="887252" cy="458571"/>
          </a:xfrm>
          <a:prstGeom prst="curved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cxnSp>
        <p:nvCxnSpPr>
          <p:cNvPr id="48" name="Connector: Elbow 47">
            <a:extLst>
              <a:ext uri="{FF2B5EF4-FFF2-40B4-BE49-F238E27FC236}">
                <a16:creationId xmlns:a16="http://schemas.microsoft.com/office/drawing/2014/main" id="{43E1894E-61ED-9707-3C71-318CDF4911CF}"/>
              </a:ext>
            </a:extLst>
          </p:cNvPr>
          <p:cNvCxnSpPr>
            <a:cxnSpLocks/>
          </p:cNvCxnSpPr>
          <p:nvPr/>
        </p:nvCxnSpPr>
        <p:spPr>
          <a:xfrm rot="10800000" flipV="1">
            <a:off x="3115828" y="3810828"/>
            <a:ext cx="1388578" cy="394062"/>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1C0CF69-E410-3B18-D64E-59122BC3EDEF}"/>
              </a:ext>
            </a:extLst>
          </p:cNvPr>
          <p:cNvCxnSpPr/>
          <p:nvPr/>
        </p:nvCxnSpPr>
        <p:spPr>
          <a:xfrm>
            <a:off x="5926504" y="3881058"/>
            <a:ext cx="0" cy="53982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81F9F087-0D13-872E-7E80-8216E71B5131}"/>
              </a:ext>
            </a:extLst>
          </p:cNvPr>
          <p:cNvCxnSpPr>
            <a:cxnSpLocks/>
          </p:cNvCxnSpPr>
          <p:nvPr/>
        </p:nvCxnSpPr>
        <p:spPr>
          <a:xfrm>
            <a:off x="7318889" y="3853883"/>
            <a:ext cx="1619862" cy="818534"/>
          </a:xfrm>
          <a:prstGeom prst="bentConnector3">
            <a:avLst>
              <a:gd name="adj1" fmla="val 4059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Arrow: Curved Right 55">
            <a:extLst>
              <a:ext uri="{FF2B5EF4-FFF2-40B4-BE49-F238E27FC236}">
                <a16:creationId xmlns:a16="http://schemas.microsoft.com/office/drawing/2014/main" id="{820F83D5-DE1D-29D1-9F15-D5FD91D7F330}"/>
              </a:ext>
            </a:extLst>
          </p:cNvPr>
          <p:cNvSpPr/>
          <p:nvPr/>
        </p:nvSpPr>
        <p:spPr>
          <a:xfrm>
            <a:off x="24702" y="4107874"/>
            <a:ext cx="302558" cy="642948"/>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61" name="Arrow: Curved Right 60">
            <a:extLst>
              <a:ext uri="{FF2B5EF4-FFF2-40B4-BE49-F238E27FC236}">
                <a16:creationId xmlns:a16="http://schemas.microsoft.com/office/drawing/2014/main" id="{26E4FF51-8ACA-93E8-9E99-FA031FBFFAB9}"/>
              </a:ext>
            </a:extLst>
          </p:cNvPr>
          <p:cNvSpPr/>
          <p:nvPr/>
        </p:nvSpPr>
        <p:spPr>
          <a:xfrm>
            <a:off x="64579" y="4869312"/>
            <a:ext cx="214527" cy="560491"/>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cxnSp>
        <p:nvCxnSpPr>
          <p:cNvPr id="128" name="Connector: Elbow 127">
            <a:extLst>
              <a:ext uri="{FF2B5EF4-FFF2-40B4-BE49-F238E27FC236}">
                <a16:creationId xmlns:a16="http://schemas.microsoft.com/office/drawing/2014/main" id="{8E72839F-0CB7-66DF-A177-06AC7E2FB75C}"/>
              </a:ext>
            </a:extLst>
          </p:cNvPr>
          <p:cNvCxnSpPr>
            <a:cxnSpLocks/>
            <a:endCxn id="27" idx="1"/>
          </p:cNvCxnSpPr>
          <p:nvPr/>
        </p:nvCxnSpPr>
        <p:spPr>
          <a:xfrm>
            <a:off x="2941633" y="4869312"/>
            <a:ext cx="1072273" cy="377929"/>
          </a:xfrm>
          <a:prstGeom prst="bentConnector3">
            <a:avLst>
              <a:gd name="adj1" fmla="val 74758"/>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Arrow: Curved Left 132">
            <a:extLst>
              <a:ext uri="{FF2B5EF4-FFF2-40B4-BE49-F238E27FC236}">
                <a16:creationId xmlns:a16="http://schemas.microsoft.com/office/drawing/2014/main" id="{8F28AAEA-CB6E-58F8-B199-B0B118EAC78E}"/>
              </a:ext>
            </a:extLst>
          </p:cNvPr>
          <p:cNvSpPr/>
          <p:nvPr/>
        </p:nvSpPr>
        <p:spPr>
          <a:xfrm>
            <a:off x="11567532" y="4716865"/>
            <a:ext cx="529493" cy="399606"/>
          </a:xfrm>
          <a:prstGeom prst="curved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135" name="Arrow: Curved Left 134">
            <a:extLst>
              <a:ext uri="{FF2B5EF4-FFF2-40B4-BE49-F238E27FC236}">
                <a16:creationId xmlns:a16="http://schemas.microsoft.com/office/drawing/2014/main" id="{EABAD9A1-FE97-472C-AE28-20CDFDB956BB}"/>
              </a:ext>
            </a:extLst>
          </p:cNvPr>
          <p:cNvSpPr/>
          <p:nvPr/>
        </p:nvSpPr>
        <p:spPr>
          <a:xfrm>
            <a:off x="11580933" y="5247302"/>
            <a:ext cx="529493" cy="399606"/>
          </a:xfrm>
          <a:prstGeom prst="curvedLef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cxnSp>
        <p:nvCxnSpPr>
          <p:cNvPr id="137" name="Connector: Elbow 136">
            <a:extLst>
              <a:ext uri="{FF2B5EF4-FFF2-40B4-BE49-F238E27FC236}">
                <a16:creationId xmlns:a16="http://schemas.microsoft.com/office/drawing/2014/main" id="{74E437B5-F7A7-35B6-8F9B-E8B993309E27}"/>
              </a:ext>
            </a:extLst>
          </p:cNvPr>
          <p:cNvCxnSpPr>
            <a:cxnSpLocks/>
            <a:endCxn id="29" idx="3"/>
          </p:cNvCxnSpPr>
          <p:nvPr/>
        </p:nvCxnSpPr>
        <p:spPr>
          <a:xfrm rot="10800000" flipV="1">
            <a:off x="8051499" y="5206389"/>
            <a:ext cx="887265" cy="481352"/>
          </a:xfrm>
          <a:prstGeom prst="bentConnector3">
            <a:avLst>
              <a:gd name="adj1" fmla="val 50000"/>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5" name="Arrow: Curved Right 144">
            <a:extLst>
              <a:ext uri="{FF2B5EF4-FFF2-40B4-BE49-F238E27FC236}">
                <a16:creationId xmlns:a16="http://schemas.microsoft.com/office/drawing/2014/main" id="{AEBC1A05-9CA9-BA62-9C46-9E45C9E643C0}"/>
              </a:ext>
            </a:extLst>
          </p:cNvPr>
          <p:cNvSpPr/>
          <p:nvPr/>
        </p:nvSpPr>
        <p:spPr>
          <a:xfrm>
            <a:off x="4662948" y="5773640"/>
            <a:ext cx="384685" cy="450413"/>
          </a:xfrm>
          <a:prstGeom prst="curvedRightArrow">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
        <p:nvSpPr>
          <p:cNvPr id="146" name="Rectangle: Rounded Corners 145">
            <a:extLst>
              <a:ext uri="{FF2B5EF4-FFF2-40B4-BE49-F238E27FC236}">
                <a16:creationId xmlns:a16="http://schemas.microsoft.com/office/drawing/2014/main" id="{C268999E-F7E5-4CBC-63A2-408099564B49}"/>
              </a:ext>
            </a:extLst>
          </p:cNvPr>
          <p:cNvSpPr/>
          <p:nvPr/>
        </p:nvSpPr>
        <p:spPr>
          <a:xfrm>
            <a:off x="8981871" y="5927138"/>
            <a:ext cx="2585661" cy="3845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If : player==X</a:t>
            </a:r>
            <a:endParaRPr lang="fa-IR" dirty="0"/>
          </a:p>
        </p:txBody>
      </p:sp>
      <p:cxnSp>
        <p:nvCxnSpPr>
          <p:cNvPr id="148" name="Connector: Elbow 147">
            <a:extLst>
              <a:ext uri="{FF2B5EF4-FFF2-40B4-BE49-F238E27FC236}">
                <a16:creationId xmlns:a16="http://schemas.microsoft.com/office/drawing/2014/main" id="{BA6F4FE6-0255-856A-2E71-0AF595BCFC87}"/>
              </a:ext>
            </a:extLst>
          </p:cNvPr>
          <p:cNvCxnSpPr>
            <a:cxnSpLocks/>
          </p:cNvCxnSpPr>
          <p:nvPr/>
        </p:nvCxnSpPr>
        <p:spPr>
          <a:xfrm>
            <a:off x="6616602" y="6446114"/>
            <a:ext cx="304132" cy="221385"/>
          </a:xfrm>
          <a:prstGeom prst="bentConnector3">
            <a:avLst>
              <a:gd name="adj1" fmla="val -8192"/>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7619DC48-76DA-CC64-457D-A0826ADD7ECA}"/>
              </a:ext>
            </a:extLst>
          </p:cNvPr>
          <p:cNvCxnSpPr>
            <a:cxnSpLocks/>
          </p:cNvCxnSpPr>
          <p:nvPr/>
        </p:nvCxnSpPr>
        <p:spPr>
          <a:xfrm>
            <a:off x="8103455" y="5835859"/>
            <a:ext cx="835296" cy="320518"/>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966DE909-4FF6-327B-127E-CF3B4B1D7AAA}"/>
              </a:ext>
            </a:extLst>
          </p:cNvPr>
          <p:cNvCxnSpPr>
            <a:cxnSpLocks/>
            <a:stCxn id="28" idx="1"/>
            <a:endCxn id="19" idx="3"/>
          </p:cNvCxnSpPr>
          <p:nvPr/>
        </p:nvCxnSpPr>
        <p:spPr>
          <a:xfrm rot="10800000">
            <a:off x="7288161" y="3611563"/>
            <a:ext cx="1718069" cy="2005900"/>
          </a:xfrm>
          <a:prstGeom prst="bentConnector3">
            <a:avLst>
              <a:gd name="adj1" fmla="val 38308"/>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70A4FCDC-A89C-DC80-145B-E9D9FBFE11DF}"/>
              </a:ext>
            </a:extLst>
          </p:cNvPr>
          <p:cNvCxnSpPr>
            <a:stCxn id="146" idx="3"/>
          </p:cNvCxnSpPr>
          <p:nvPr/>
        </p:nvCxnSpPr>
        <p:spPr>
          <a:xfrm flipH="1" flipV="1">
            <a:off x="7438325" y="3429000"/>
            <a:ext cx="4129207" cy="2690418"/>
          </a:xfrm>
          <a:prstGeom prst="bentConnector3">
            <a:avLst>
              <a:gd name="adj1" fmla="val -5536"/>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9208EA3F-1ACD-293A-D8EB-69F508BCE864}"/>
              </a:ext>
            </a:extLst>
          </p:cNvPr>
          <p:cNvCxnSpPr>
            <a:cxnSpLocks/>
          </p:cNvCxnSpPr>
          <p:nvPr/>
        </p:nvCxnSpPr>
        <p:spPr>
          <a:xfrm rot="5400000" flipH="1" flipV="1">
            <a:off x="3850936" y="4354803"/>
            <a:ext cx="1127214" cy="179725"/>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99A64BB1-4F4F-400B-E20F-6D3303EB6D7E}"/>
              </a:ext>
            </a:extLst>
          </p:cNvPr>
          <p:cNvCxnSpPr>
            <a:cxnSpLocks/>
          </p:cNvCxnSpPr>
          <p:nvPr/>
        </p:nvCxnSpPr>
        <p:spPr>
          <a:xfrm rot="5400000" flipH="1" flipV="1">
            <a:off x="3430149" y="3931079"/>
            <a:ext cx="1121874" cy="1026634"/>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1E6DE2F1-063C-046A-1624-91D539D47B8A}"/>
              </a:ext>
            </a:extLst>
          </p:cNvPr>
          <p:cNvCxnSpPr>
            <a:cxnSpLocks/>
          </p:cNvCxnSpPr>
          <p:nvPr/>
        </p:nvCxnSpPr>
        <p:spPr>
          <a:xfrm rot="16200000" flipV="1">
            <a:off x="6674780" y="4381314"/>
            <a:ext cx="2558026" cy="1392046"/>
          </a:xfrm>
          <a:prstGeom prst="bent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978377BF-E849-0B2A-EE05-09C0BF713C60}"/>
              </a:ext>
            </a:extLst>
          </p:cNvPr>
          <p:cNvCxnSpPr>
            <a:cxnSpLocks/>
            <a:endCxn id="27" idx="3"/>
          </p:cNvCxnSpPr>
          <p:nvPr/>
        </p:nvCxnSpPr>
        <p:spPr>
          <a:xfrm rot="10800000" flipV="1">
            <a:off x="6521133" y="4979561"/>
            <a:ext cx="387703" cy="267680"/>
          </a:xfrm>
          <a:prstGeom prst="bentConnector3">
            <a:avLst>
              <a:gd name="adj1" fmla="val 9424"/>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14612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import</a:t>
            </a:r>
          </a:p>
        </p:txBody>
      </p:sp>
      <p:sp>
        <p:nvSpPr>
          <p:cNvPr id="4" name="Text Placeholder 3"/>
          <p:cNvSpPr>
            <a:spLocks noGrp="1"/>
          </p:cNvSpPr>
          <p:nvPr>
            <p:ph type="body" sz="quarter" idx="22"/>
          </p:nvPr>
        </p:nvSpPr>
        <p:spPr/>
        <p:txBody>
          <a:bodyPr/>
          <a:lstStyle/>
          <a:p>
            <a:r>
              <a:rPr lang="en-US" dirty="0">
                <a:latin typeface="Tempus Sans ITC" panose="04020404030D07020202" pitchFamily="82" charset="0"/>
              </a:rPr>
              <a:t>Import </a:t>
            </a:r>
            <a:r>
              <a:rPr lang="en-US" dirty="0" err="1">
                <a:latin typeface="Tempus Sans ITC" panose="04020404030D07020202" pitchFamily="82" charset="0"/>
              </a:rPr>
              <a:t>tkinter</a:t>
            </a:r>
            <a:r>
              <a:rPr lang="en-US" dirty="0">
                <a:latin typeface="Tempus Sans ITC" panose="04020404030D07020202" pitchFamily="82" charset="0"/>
              </a:rPr>
              <a:t> as </a:t>
            </a:r>
            <a:r>
              <a:rPr lang="en-US" dirty="0" err="1">
                <a:latin typeface="Tempus Sans ITC" panose="04020404030D07020202" pitchFamily="82" charset="0"/>
              </a:rPr>
              <a:t>tk</a:t>
            </a:r>
            <a:endParaRPr lang="en-US" dirty="0">
              <a:latin typeface="Tempus Sans ITC" panose="04020404030D07020202" pitchFamily="82" charset="0"/>
            </a:endParaRPr>
          </a:p>
        </p:txBody>
      </p:sp>
      <p:sp>
        <p:nvSpPr>
          <p:cNvPr id="5" name="Text Placeholder 4"/>
          <p:cNvSpPr>
            <a:spLocks noGrp="1"/>
          </p:cNvSpPr>
          <p:nvPr>
            <p:ph type="body" sz="quarter" idx="18"/>
          </p:nvPr>
        </p:nvSpPr>
        <p:spPr/>
        <p:txBody>
          <a:bodyPr/>
          <a:lstStyle/>
          <a:p>
            <a:pPr algn="r" rtl="1"/>
            <a:r>
              <a:rPr lang="fa-IR" dirty="0">
                <a:cs typeface="B Davat" panose="00000400000000000000" pitchFamily="2" charset="-78"/>
              </a:rPr>
              <a:t>برای کار و استفاده از ماژول های </a:t>
            </a:r>
            <a:r>
              <a:rPr lang="en-US" dirty="0" err="1">
                <a:cs typeface="B Davat" panose="00000400000000000000" pitchFamily="2" charset="-78"/>
              </a:rPr>
              <a:t>tkinter</a:t>
            </a:r>
            <a:endParaRPr lang="en-US" dirty="0">
              <a:cs typeface="B Davat" panose="00000400000000000000" pitchFamily="2" charset="-78"/>
            </a:endParaRPr>
          </a:p>
        </p:txBody>
      </p:sp>
      <p:sp>
        <p:nvSpPr>
          <p:cNvPr id="6" name="Text Placeholder 5"/>
          <p:cNvSpPr>
            <a:spLocks noGrp="1"/>
          </p:cNvSpPr>
          <p:nvPr>
            <p:ph type="body" sz="quarter" idx="24"/>
          </p:nvPr>
        </p:nvSpPr>
        <p:spPr/>
        <p:txBody>
          <a:bodyPr/>
          <a:lstStyle/>
          <a:p>
            <a:r>
              <a:rPr lang="en-US" dirty="0">
                <a:latin typeface="Tempus Sans ITC" panose="04020404030D07020202" pitchFamily="82" charset="0"/>
              </a:rPr>
              <a:t>Import random</a:t>
            </a:r>
          </a:p>
        </p:txBody>
      </p:sp>
      <p:sp>
        <p:nvSpPr>
          <p:cNvPr id="7" name="Text Placeholder 6"/>
          <p:cNvSpPr>
            <a:spLocks noGrp="1"/>
          </p:cNvSpPr>
          <p:nvPr>
            <p:ph type="body" sz="quarter" idx="23"/>
          </p:nvPr>
        </p:nvSpPr>
        <p:spPr/>
        <p:txBody>
          <a:bodyPr/>
          <a:lstStyle/>
          <a:p>
            <a:pPr algn="r" rtl="1"/>
            <a:r>
              <a:rPr lang="fa-IR" dirty="0">
                <a:cs typeface="B Davat" panose="00000400000000000000" pitchFamily="2" charset="-78"/>
              </a:rPr>
              <a:t>برای کار با اعداد رندوم</a:t>
            </a:r>
            <a:endParaRPr lang="en-US" dirty="0">
              <a:cs typeface="B Davat" panose="00000400000000000000" pitchFamily="2" charset="-78"/>
            </a:endParaRPr>
          </a:p>
        </p:txBody>
      </p:sp>
      <p:sp>
        <p:nvSpPr>
          <p:cNvPr id="8" name="Text Placeholder 7"/>
          <p:cNvSpPr>
            <a:spLocks noGrp="1"/>
          </p:cNvSpPr>
          <p:nvPr>
            <p:ph type="body" sz="quarter" idx="26"/>
          </p:nvPr>
        </p:nvSpPr>
        <p:spPr/>
        <p:txBody>
          <a:bodyPr>
            <a:normAutofit/>
          </a:bodyPr>
          <a:lstStyle/>
          <a:p>
            <a:r>
              <a:rPr lang="en-US" dirty="0">
                <a:latin typeface="Tempus Sans ITC" panose="04020404030D07020202" pitchFamily="82" charset="0"/>
              </a:rPr>
              <a:t>From </a:t>
            </a:r>
            <a:r>
              <a:rPr lang="en-US" dirty="0" err="1">
                <a:latin typeface="Tempus Sans ITC" panose="04020404030D07020202" pitchFamily="82" charset="0"/>
              </a:rPr>
              <a:t>tkinter</a:t>
            </a:r>
            <a:r>
              <a:rPr lang="en-US" dirty="0">
                <a:latin typeface="Tempus Sans ITC" panose="04020404030D07020202" pitchFamily="82" charset="0"/>
              </a:rPr>
              <a:t> import message box</a:t>
            </a:r>
          </a:p>
        </p:txBody>
      </p:sp>
      <p:sp>
        <p:nvSpPr>
          <p:cNvPr id="9" name="Text Placeholder 8"/>
          <p:cNvSpPr>
            <a:spLocks noGrp="1"/>
          </p:cNvSpPr>
          <p:nvPr>
            <p:ph type="body" sz="quarter" idx="25"/>
          </p:nvPr>
        </p:nvSpPr>
        <p:spPr/>
        <p:txBody>
          <a:bodyPr/>
          <a:lstStyle/>
          <a:p>
            <a:pPr algn="r" rtl="1"/>
            <a:r>
              <a:rPr lang="fa-IR" dirty="0">
                <a:cs typeface="B Davat" panose="00000400000000000000" pitchFamily="2" charset="-78"/>
              </a:rPr>
              <a:t>برای استفاده از ماژول های </a:t>
            </a:r>
            <a:r>
              <a:rPr lang="en-US" dirty="0" err="1">
                <a:cs typeface="B Davat" panose="00000400000000000000" pitchFamily="2" charset="-78"/>
              </a:rPr>
              <a:t>messagebox</a:t>
            </a:r>
            <a:endParaRPr lang="en-US" dirty="0">
              <a:cs typeface="B Davat" panose="00000400000000000000" pitchFamily="2" charset="-78"/>
            </a:endParaRPr>
          </a:p>
        </p:txBody>
      </p:sp>
      <p:sp>
        <p:nvSpPr>
          <p:cNvPr id="10" name="Footer Placeholder 9"/>
          <p:cNvSpPr>
            <a:spLocks noGrp="1"/>
          </p:cNvSpPr>
          <p:nvPr>
            <p:ph type="ftr" sz="quarter" idx="11"/>
          </p:nvPr>
        </p:nvSpPr>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11" name="Slide Number Placeholder 10"/>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t>16</a:t>
            </a:fld>
            <a:endParaRPr lang="en-US" sz="2000" dirty="0">
              <a:latin typeface="Traditional Arabic" panose="02020603050405020304" pitchFamily="18" charset="-78"/>
              <a:cs typeface="Traditional Arabic" panose="02020603050405020304" pitchFamily="18" charset="-78"/>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909" y="2429867"/>
            <a:ext cx="6754091" cy="2105025"/>
          </a:xfrm>
          <a:prstGeom prst="rect">
            <a:avLst/>
          </a:prstGeom>
        </p:spPr>
      </p:pic>
      <p:sp>
        <p:nvSpPr>
          <p:cNvPr id="13" name="TextBox 12"/>
          <p:cNvSpPr txBox="1"/>
          <p:nvPr/>
        </p:nvSpPr>
        <p:spPr>
          <a:xfrm>
            <a:off x="3003548" y="253173"/>
            <a:ext cx="5666509" cy="707886"/>
          </a:xfrm>
          <a:prstGeom prst="rect">
            <a:avLst/>
          </a:prstGeom>
          <a:noFill/>
        </p:spPr>
        <p:txBody>
          <a:bodyPr wrap="square" rtlCol="0">
            <a:spAutoFit/>
          </a:bodyPr>
          <a:lstStyle/>
          <a:p>
            <a:pPr algn="ctr"/>
            <a:r>
              <a:rPr lang="fa-IR" sz="4000" b="1" dirty="0">
                <a:cs typeface="B Tawfig Outline" panose="00000400000000000000" pitchFamily="2" charset="-78"/>
              </a:rPr>
              <a:t>بررسی کد</a:t>
            </a:r>
            <a:endParaRPr lang="en-US" sz="4000" b="1" dirty="0">
              <a:cs typeface="B Tawfig Outline" panose="00000400000000000000" pitchFamily="2" charset="-78"/>
            </a:endParaRPr>
          </a:p>
        </p:txBody>
      </p:sp>
    </p:spTree>
    <p:extLst>
      <p:ext uri="{BB962C8B-B14F-4D97-AF65-F5344CB8AC3E}">
        <p14:creationId xmlns:p14="http://schemas.microsoft.com/office/powerpoint/2010/main" val="3690004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2116" y="215403"/>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fa-IR" b="1" noProof="0" dirty="0">
                <a:cs typeface="B Tawfig Outline" panose="00000400000000000000" pitchFamily="2" charset="-78"/>
              </a:rPr>
              <a:t>بررسی کد</a:t>
            </a:r>
            <a:endParaRPr lang="en-US" b="1" noProof="0" dirty="0">
              <a:cs typeface="B Tawfig Outline" panose="00000400000000000000" pitchFamily="2" charset="-78"/>
            </a:endParaRPr>
          </a:p>
        </p:txBody>
      </p:sp>
      <p:sp>
        <p:nvSpPr>
          <p:cNvPr id="37" name="Footer Placehold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17</a:t>
            </a:fld>
            <a:endParaRPr lang="en-US" sz="2000" dirty="0">
              <a:latin typeface="Traditional Arabic" panose="02020603050405020304" pitchFamily="18" charset="-78"/>
              <a:cs typeface="Traditional Arabic" panose="02020603050405020304" pitchFamily="18"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0818"/>
            <a:ext cx="12192000" cy="5005531"/>
          </a:xfrm>
          <a:prstGeom prst="rect">
            <a:avLst/>
          </a:prstGeom>
        </p:spPr>
      </p:pic>
      <p:sp>
        <p:nvSpPr>
          <p:cNvPr id="11" name="Text Placeholder 10"/>
          <p:cNvSpPr>
            <a:spLocks noGrp="1"/>
          </p:cNvSpPr>
          <p:nvPr>
            <p:ph type="body" sz="quarter" idx="19"/>
          </p:nvPr>
        </p:nvSpPr>
        <p:spPr>
          <a:xfrm>
            <a:off x="2452116" y="846339"/>
            <a:ext cx="7306060" cy="393427"/>
          </a:xfrm>
        </p:spPr>
        <p:txBody>
          <a:bodyPr/>
          <a:lstStyle/>
          <a:p>
            <a:r>
              <a:rPr lang="en-US" dirty="0">
                <a:latin typeface="Tempus Sans ITC" panose="04020404030D07020202" pitchFamily="82" charset="0"/>
              </a:rPr>
              <a:t>Choose-mode()</a:t>
            </a:r>
          </a:p>
        </p:txBody>
      </p:sp>
    </p:spTree>
    <p:extLst>
      <p:ext uri="{BB962C8B-B14F-4D97-AF65-F5344CB8AC3E}">
        <p14:creationId xmlns:p14="http://schemas.microsoft.com/office/powerpoint/2010/main" val="3313535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18</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en-US" dirty="0">
                <a:latin typeface="Tempus Sans ITC" panose="04020404030D07020202" pitchFamily="82" charset="0"/>
              </a:rPr>
              <a:t>Run the game and start-game()</a:t>
            </a:r>
          </a:p>
        </p:txBody>
      </p:sp>
      <p:sp>
        <p:nvSpPr>
          <p:cNvPr id="5" name="Text Placeholder 4"/>
          <p:cNvSpPr>
            <a:spLocks noGrp="1"/>
          </p:cNvSpPr>
          <p:nvPr>
            <p:ph type="body" sz="quarter" idx="26"/>
          </p:nvPr>
        </p:nvSpPr>
        <p:spPr>
          <a:xfrm>
            <a:off x="408133" y="1535068"/>
            <a:ext cx="3007011" cy="868680"/>
          </a:xfrm>
        </p:spPr>
        <p:txBody>
          <a:bodyPr/>
          <a:lstStyle/>
          <a:p>
            <a:r>
              <a:rPr lang="en-US" dirty="0">
                <a:latin typeface="Tempus Sans ITC" panose="04020404030D07020202" pitchFamily="82" charset="0"/>
              </a:rPr>
              <a:t>Run the game</a:t>
            </a:r>
            <a:endParaRPr lang="en-US" dirty="0"/>
          </a:p>
        </p:txBody>
      </p:sp>
      <p:sp>
        <p:nvSpPr>
          <p:cNvPr id="6" name="Text Placeholder 5"/>
          <p:cNvSpPr>
            <a:spLocks noGrp="1"/>
          </p:cNvSpPr>
          <p:nvPr>
            <p:ph type="body" sz="quarter" idx="27"/>
          </p:nvPr>
        </p:nvSpPr>
        <p:spPr>
          <a:xfrm>
            <a:off x="408132" y="3959715"/>
            <a:ext cx="3007013" cy="868680"/>
          </a:xfrm>
        </p:spPr>
        <p:txBody>
          <a:bodyPr/>
          <a:lstStyle/>
          <a:p>
            <a:r>
              <a:rPr lang="en-US" dirty="0">
                <a:latin typeface="Tempus Sans ITC" panose="04020404030D07020202" pitchFamily="82" charset="0"/>
              </a:rPr>
              <a:t>Start-game()</a:t>
            </a:r>
          </a:p>
        </p:txBody>
      </p:sp>
      <p:sp>
        <p:nvSpPr>
          <p:cNvPr id="8" name="Text Placeholder 7"/>
          <p:cNvSpPr>
            <a:spLocks noGrp="1"/>
          </p:cNvSpPr>
          <p:nvPr>
            <p:ph type="body" sz="quarter" idx="13"/>
          </p:nvPr>
        </p:nvSpPr>
        <p:spPr>
          <a:xfrm>
            <a:off x="408133" y="2421389"/>
            <a:ext cx="3007011" cy="1148945"/>
          </a:xfrm>
        </p:spPr>
        <p:txBody>
          <a:bodyPr>
            <a:normAutofit/>
          </a:bodyPr>
          <a:lstStyle/>
          <a:p>
            <a:pPr algn="r" rtl="1"/>
            <a:r>
              <a:rPr lang="fa-IR" sz="1600" dirty="0">
                <a:cs typeface="B Davat" panose="00000400000000000000" pitchFamily="2" charset="-78"/>
              </a:rPr>
              <a:t>ما برای اجرای بازی از این شرط استفاده کرده و به آن می گوییم تابع  </a:t>
            </a:r>
            <a:r>
              <a:rPr lang="en-US" sz="1600" dirty="0">
                <a:cs typeface="B Davat" panose="00000400000000000000" pitchFamily="2" charset="-78"/>
              </a:rPr>
              <a:t>choose-mode </a:t>
            </a:r>
            <a:r>
              <a:rPr lang="fa-IR" sz="1600" dirty="0">
                <a:cs typeface="B Davat" panose="00000400000000000000" pitchFamily="2" charset="-78"/>
              </a:rPr>
              <a:t> را ابتدا صدا و اجرا کن</a:t>
            </a:r>
            <a:endParaRPr lang="en-US" sz="1600" dirty="0">
              <a:cs typeface="B Davat" panose="00000400000000000000" pitchFamily="2" charset="-78"/>
            </a:endParaRPr>
          </a:p>
        </p:txBody>
      </p:sp>
      <p:sp>
        <p:nvSpPr>
          <p:cNvPr id="9" name="Text Placeholder 8"/>
          <p:cNvSpPr>
            <a:spLocks noGrp="1"/>
          </p:cNvSpPr>
          <p:nvPr>
            <p:ph type="body" sz="quarter" idx="29"/>
          </p:nvPr>
        </p:nvSpPr>
        <p:spPr>
          <a:xfrm>
            <a:off x="408133" y="4828395"/>
            <a:ext cx="3007012" cy="1148945"/>
          </a:xfrm>
        </p:spPr>
        <p:txBody>
          <a:bodyPr>
            <a:normAutofit/>
          </a:bodyPr>
          <a:lstStyle/>
          <a:p>
            <a:pPr algn="r" rtl="1"/>
            <a:r>
              <a:rPr lang="fa-IR" sz="1600" dirty="0">
                <a:cs typeface="B Davat" panose="00000400000000000000" pitchFamily="2" charset="-78"/>
              </a:rPr>
              <a:t>زمانی است که در صفحه اول کاربر مشخص کند با کامپیوتر بازی می کند یا با دوستش</a:t>
            </a:r>
            <a:endParaRPr lang="en-US" sz="1600" dirty="0">
              <a:cs typeface="B Davat" panose="00000400000000000000" pitchFamily="2" charset="-78"/>
            </a:endParaRPr>
          </a:p>
        </p:txBody>
      </p:sp>
      <p:sp>
        <p:nvSpPr>
          <p:cNvPr id="11" name="Title 10"/>
          <p:cNvSpPr>
            <a:spLocks noGrp="1"/>
          </p:cNvSpPr>
          <p:nvPr>
            <p:ph type="title"/>
          </p:nvPr>
        </p:nvSpPr>
        <p:spPr>
          <a:xfrm>
            <a:off x="2461845" y="215403"/>
            <a:ext cx="7287768" cy="630936"/>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4625" y="1533186"/>
            <a:ext cx="5667375" cy="13620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5364" y="3887618"/>
            <a:ext cx="8416636" cy="1476375"/>
          </a:xfrm>
          <a:prstGeom prst="rect">
            <a:avLst/>
          </a:prstGeom>
        </p:spPr>
      </p:pic>
    </p:spTree>
    <p:extLst>
      <p:ext uri="{BB962C8B-B14F-4D97-AF65-F5344CB8AC3E}">
        <p14:creationId xmlns:p14="http://schemas.microsoft.com/office/powerpoint/2010/main" val="869515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19</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en-US" dirty="0">
                <a:latin typeface="Tempus Sans ITC" panose="04020404030D07020202" pitchFamily="82" charset="0"/>
              </a:rPr>
              <a:t>Class </a:t>
            </a:r>
            <a:r>
              <a:rPr lang="en-US" dirty="0" err="1">
                <a:latin typeface="Tempus Sans ITC" panose="04020404030D07020202" pitchFamily="82" charset="0"/>
              </a:rPr>
              <a:t>Tictoctoe</a:t>
            </a:r>
            <a:endParaRPr lang="en-US" dirty="0">
              <a:latin typeface="Tempus Sans ITC" panose="04020404030D07020202" pitchFamily="82" charset="0"/>
            </a:endParaRPr>
          </a:p>
        </p:txBody>
      </p:sp>
      <p:sp>
        <p:nvSpPr>
          <p:cNvPr id="5" name="Text Placeholder 4"/>
          <p:cNvSpPr>
            <a:spLocks noGrp="1"/>
          </p:cNvSpPr>
          <p:nvPr>
            <p:ph type="body" sz="quarter" idx="26"/>
          </p:nvPr>
        </p:nvSpPr>
        <p:spPr>
          <a:xfrm>
            <a:off x="408133" y="1535068"/>
            <a:ext cx="3007011" cy="868680"/>
          </a:xfrm>
        </p:spPr>
        <p:txBody>
          <a:bodyPr/>
          <a:lstStyle/>
          <a:p>
            <a:r>
              <a:rPr lang="en-US" dirty="0">
                <a:latin typeface="Tempus Sans ITC" panose="04020404030D07020202" pitchFamily="82" charset="0"/>
              </a:rPr>
              <a:t>Class </a:t>
            </a:r>
            <a:r>
              <a:rPr lang="en-US" dirty="0" err="1">
                <a:latin typeface="Tempus Sans ITC" panose="04020404030D07020202" pitchFamily="82" charset="0"/>
              </a:rPr>
              <a:t>tictoctoe</a:t>
            </a:r>
            <a:endParaRPr lang="en-US" dirty="0"/>
          </a:p>
        </p:txBody>
      </p:sp>
      <p:sp>
        <p:nvSpPr>
          <p:cNvPr id="6" name="Text Placeholder 5"/>
          <p:cNvSpPr>
            <a:spLocks noGrp="1"/>
          </p:cNvSpPr>
          <p:nvPr>
            <p:ph type="body" sz="quarter" idx="27"/>
          </p:nvPr>
        </p:nvSpPr>
        <p:spPr>
          <a:xfrm>
            <a:off x="408132" y="3959715"/>
            <a:ext cx="3007013" cy="868680"/>
          </a:xfrm>
        </p:spPr>
        <p:txBody>
          <a:bodyPr/>
          <a:lstStyle/>
          <a:p>
            <a:r>
              <a:rPr lang="fa-IR" dirty="0">
                <a:latin typeface="Tempus Sans ITC" panose="04020404030D07020202" pitchFamily="82" charset="0"/>
              </a:rPr>
              <a:t>__</a:t>
            </a:r>
            <a:r>
              <a:rPr lang="en-US" dirty="0" err="1">
                <a:latin typeface="Tempus Sans ITC" panose="04020404030D07020202" pitchFamily="82" charset="0"/>
              </a:rPr>
              <a:t>init</a:t>
            </a:r>
            <a:r>
              <a:rPr lang="en-US" dirty="0">
                <a:latin typeface="Tempus Sans ITC" panose="04020404030D07020202" pitchFamily="82" charset="0"/>
              </a:rPr>
              <a:t>__()</a:t>
            </a:r>
          </a:p>
        </p:txBody>
      </p:sp>
      <p:sp>
        <p:nvSpPr>
          <p:cNvPr id="8" name="Text Placeholder 7"/>
          <p:cNvSpPr>
            <a:spLocks noGrp="1"/>
          </p:cNvSpPr>
          <p:nvPr>
            <p:ph type="body" sz="quarter" idx="13"/>
          </p:nvPr>
        </p:nvSpPr>
        <p:spPr>
          <a:xfrm>
            <a:off x="408133" y="2421388"/>
            <a:ext cx="3007011" cy="1388611"/>
          </a:xfrm>
        </p:spPr>
        <p:txBody>
          <a:bodyPr>
            <a:noAutofit/>
          </a:bodyPr>
          <a:lstStyle/>
          <a:p>
            <a:pPr algn="r" rtl="1"/>
            <a:r>
              <a:rPr lang="fa-IR" sz="1600" dirty="0">
                <a:cs typeface="B Davat" panose="00000400000000000000" pitchFamily="2" charset="-78"/>
              </a:rPr>
              <a:t>در واقع  سعی کردیم بخش بازی را در داخل کلاس قرار دهیم از امتیاز دادن و صفحه بازی نحوه بازی و بخش کامپیوتر و ... همگی در این کلاس هستند</a:t>
            </a:r>
            <a:endParaRPr lang="en-US" sz="1600" dirty="0">
              <a:cs typeface="B Davat" panose="00000400000000000000" pitchFamily="2" charset="-78"/>
            </a:endParaRPr>
          </a:p>
        </p:txBody>
      </p:sp>
      <p:sp>
        <p:nvSpPr>
          <p:cNvPr id="9" name="Text Placeholder 8"/>
          <p:cNvSpPr>
            <a:spLocks noGrp="1"/>
          </p:cNvSpPr>
          <p:nvPr>
            <p:ph type="body" sz="quarter" idx="29"/>
          </p:nvPr>
        </p:nvSpPr>
        <p:spPr>
          <a:xfrm>
            <a:off x="408133" y="4828395"/>
            <a:ext cx="3007012" cy="1329950"/>
          </a:xfrm>
        </p:spPr>
        <p:txBody>
          <a:bodyPr>
            <a:normAutofit/>
          </a:bodyPr>
          <a:lstStyle/>
          <a:p>
            <a:pPr algn="r" rtl="1"/>
            <a:r>
              <a:rPr lang="fa-IR" sz="1600" dirty="0">
                <a:cs typeface="B Davat" panose="00000400000000000000" pitchFamily="2" charset="-78"/>
              </a:rPr>
              <a:t>با استفاده از متد سازنده صفحه اول بازی یعنی تخته باز ی و نتایج بازی که در بالای صفحه هست را می سازیم</a:t>
            </a:r>
            <a:endParaRPr lang="en-US" sz="1600" dirty="0">
              <a:cs typeface="B Davat" panose="00000400000000000000" pitchFamily="2" charset="-78"/>
            </a:endParaRPr>
          </a:p>
        </p:txBody>
      </p:sp>
      <p:sp>
        <p:nvSpPr>
          <p:cNvPr id="11" name="Title 10"/>
          <p:cNvSpPr>
            <a:spLocks noGrp="1"/>
          </p:cNvSpPr>
          <p:nvPr>
            <p:ph type="title"/>
          </p:nvPr>
        </p:nvSpPr>
        <p:spPr>
          <a:xfrm>
            <a:off x="2461845" y="215403"/>
            <a:ext cx="7287768" cy="630936"/>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782" y="1406236"/>
            <a:ext cx="8361218" cy="4807960"/>
          </a:xfrm>
          <a:prstGeom prst="rect">
            <a:avLst/>
          </a:prstGeom>
        </p:spPr>
      </p:pic>
    </p:spTree>
    <p:extLst>
      <p:ext uri="{BB962C8B-B14F-4D97-AF65-F5344CB8AC3E}">
        <p14:creationId xmlns:p14="http://schemas.microsoft.com/office/powerpoint/2010/main" val="2978196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668784"/>
          </a:xfrm>
        </p:spPr>
        <p:txBody>
          <a:bodyPr/>
          <a:lstStyle/>
          <a:p>
            <a:r>
              <a:rPr lang="en-US" noProof="0" dirty="0">
                <a:latin typeface="Tahoma" panose="020B0604030504040204" pitchFamily="34" charset="0"/>
                <a:ea typeface="Tahoma" panose="020B0604030504040204" pitchFamily="34" charset="0"/>
                <a:cs typeface="Tahoma" panose="020B0604030504040204" pitchFamily="34" charset="0"/>
              </a:rPr>
              <a:t>About </a:t>
            </a:r>
            <a:r>
              <a:rPr lang="en-US" dirty="0">
                <a:latin typeface="Tahoma" panose="020B0604030504040204" pitchFamily="34" charset="0"/>
                <a:ea typeface="Tahoma" panose="020B0604030504040204" pitchFamily="34" charset="0"/>
                <a:cs typeface="Tahoma" panose="020B0604030504040204" pitchFamily="34" charset="0"/>
              </a:rPr>
              <a:t>project</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109043" cy="2049315"/>
          </a:xfrm>
        </p:spPr>
        <p:txBody>
          <a:bodyPr>
            <a:normAutofit lnSpcReduction="10000"/>
          </a:bodyPr>
          <a:lstStyle/>
          <a:p>
            <a:r>
              <a:rPr lang="en-US" dirty="0">
                <a:latin typeface="Trebuchet MS" panose="020B0603020202020204" pitchFamily="34" charset="0"/>
              </a:rPr>
              <a:t>We make a </a:t>
            </a:r>
            <a:r>
              <a:rPr lang="en-US" dirty="0" err="1">
                <a:latin typeface="Trebuchet MS" panose="020B0603020202020204" pitchFamily="34" charset="0"/>
              </a:rPr>
              <a:t>tictoctoe</a:t>
            </a:r>
            <a:r>
              <a:rPr lang="en-US" dirty="0">
                <a:latin typeface="Trebuchet MS" panose="020B0603020202020204" pitchFamily="34" charset="0"/>
              </a:rPr>
              <a:t> game with </a:t>
            </a:r>
            <a:r>
              <a:rPr lang="en-US" dirty="0" err="1">
                <a:latin typeface="Trebuchet MS" panose="020B0603020202020204" pitchFamily="34" charset="0"/>
              </a:rPr>
              <a:t>tkinter</a:t>
            </a:r>
            <a:r>
              <a:rPr lang="en-US" dirty="0">
                <a:latin typeface="Trebuchet MS" panose="020B0603020202020204" pitchFamily="34" charset="0"/>
              </a:rPr>
              <a:t>. </a:t>
            </a:r>
            <a:r>
              <a:rPr lang="en-US" dirty="0" err="1">
                <a:latin typeface="Trebuchet MS" panose="020B0603020202020204" pitchFamily="34" charset="0"/>
              </a:rPr>
              <a:t>Tkinter</a:t>
            </a:r>
            <a:r>
              <a:rPr lang="en-US" dirty="0">
                <a:latin typeface="Trebuchet MS" panose="020B0603020202020204" pitchFamily="34" charset="0"/>
              </a:rPr>
              <a:t> is graphical interface of python. </a:t>
            </a:r>
          </a:p>
          <a:p>
            <a:r>
              <a:rPr lang="en-US" dirty="0">
                <a:latin typeface="Trebuchet MS" panose="020B0603020202020204" pitchFamily="34" charset="0"/>
              </a:rPr>
              <a:t>We do this project very clear. We try to commenting in code and change the name of variable and function of this </a:t>
            </a:r>
            <a:r>
              <a:rPr lang="en-US" dirty="0" err="1">
                <a:latin typeface="Trebuchet MS" panose="020B0603020202020204" pitchFamily="34" charset="0"/>
              </a:rPr>
              <a:t>code.At</a:t>
            </a:r>
            <a:r>
              <a:rPr lang="en-US" dirty="0">
                <a:latin typeface="Trebuchet MS" panose="020B0603020202020204" pitchFamily="34" charset="0"/>
              </a:rPr>
              <a:t> the end we talk about architecture of this code. </a:t>
            </a:r>
          </a:p>
        </p:txBody>
      </p:sp>
      <p:sp>
        <p:nvSpPr>
          <p:cNvPr id="4" name="Footer Placehold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tictoctoe</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83" b="2283"/>
          <a:stretch>
            <a:fillRect/>
          </a:stretch>
        </p:blipFill>
        <p:spPr/>
      </p:pic>
      <p:sp>
        <p:nvSpPr>
          <p:cNvPr id="7" name="Footer Placeholder 3">
            <a:extLst>
              <a:ext uri="{FF2B5EF4-FFF2-40B4-BE49-F238E27FC236}">
                <a16:creationId xmlns:a16="http://schemas.microsoft.com/office/drawing/2014/main" id="{D5B8CC62-3752-4A6C-9525-AFDDDAFE21EF}"/>
              </a:ext>
            </a:extLst>
          </p:cNvPr>
          <p:cNvSpPr txBox="1">
            <a:spLocks/>
          </p:cNvSpPr>
          <p:nvPr/>
        </p:nvSpPr>
        <p:spPr>
          <a:xfrm>
            <a:off x="2430066" y="6429300"/>
            <a:ext cx="2582464"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Traditional Arabic" panose="02020603050405020304" pitchFamily="18" charset="-78"/>
                <a:cs typeface="Traditional Arabic" panose="02020603050405020304" pitchFamily="18" charset="-78"/>
              </a:rPr>
              <a:t>Tic toc toe</a:t>
            </a:r>
          </a:p>
        </p:txBody>
      </p:sp>
      <p:sp>
        <p:nvSpPr>
          <p:cNvPr id="8" name="Slide Number Placeholder 4">
            <a:extLst>
              <a:ext uri="{FF2B5EF4-FFF2-40B4-BE49-F238E27FC236}">
                <a16:creationId xmlns:a16="http://schemas.microsoft.com/office/drawing/2014/main" id="{C685F4B4-31EC-4AE6-A166-6FE4AD642C35}"/>
              </a:ext>
            </a:extLst>
          </p:cNvPr>
          <p:cNvSpPr txBox="1">
            <a:spLocks/>
          </p:cNvSpPr>
          <p:nvPr/>
        </p:nvSpPr>
        <p:spPr>
          <a:xfrm>
            <a:off x="211550" y="6429300"/>
            <a:ext cx="766049"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100" baseline="0">
                <a:solidFill>
                  <a:schemeClr val="bg1">
                    <a:lumMod val="95000"/>
                  </a:schemeClr>
                </a:solidFill>
                <a:latin typeface="Posterama" panose="020B0504020200020000" pitchFamily="34" charset="0"/>
                <a:ea typeface="+mn-ea"/>
                <a:cs typeface="Posterama" panose="020B0504020200020000"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Traditional Arabic" panose="02020603050405020304" pitchFamily="18" charset="-78"/>
                <a:cs typeface="Traditional Arabic" panose="02020603050405020304" pitchFamily="18" charset="-78"/>
              </a:rPr>
              <a:t>2</a:t>
            </a:r>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20</a:t>
            </a:fld>
            <a:endParaRPr lang="en-US" sz="2000" dirty="0">
              <a:latin typeface="Traditional Arabic" panose="02020603050405020304" pitchFamily="18" charset="-78"/>
              <a:cs typeface="Traditional Arabic" panose="02020603050405020304" pitchFamily="18" charset="-78"/>
            </a:endParaRPr>
          </a:p>
        </p:txBody>
      </p:sp>
      <p:sp>
        <p:nvSpPr>
          <p:cNvPr id="4" name="Text Placeholder 3"/>
          <p:cNvSpPr>
            <a:spLocks noGrp="1"/>
          </p:cNvSpPr>
          <p:nvPr>
            <p:ph type="body" sz="quarter" idx="19"/>
          </p:nvPr>
        </p:nvSpPr>
        <p:spPr>
          <a:xfrm>
            <a:off x="2442970" y="838707"/>
            <a:ext cx="7306060" cy="393427"/>
          </a:xfrm>
        </p:spPr>
        <p:txBody>
          <a:bodyPr/>
          <a:lstStyle/>
          <a:p>
            <a:r>
              <a:rPr lang="fa-IR" dirty="0">
                <a:latin typeface="Tempus Sans ITC" panose="04020404030D07020202" pitchFamily="82" charset="0"/>
              </a:rPr>
              <a:t>متد سازنده</a:t>
            </a:r>
            <a:endParaRPr lang="en-US" dirty="0">
              <a:latin typeface="Tempus Sans ITC" panose="04020404030D07020202" pitchFamily="82" charset="0"/>
            </a:endParaRPr>
          </a:p>
        </p:txBody>
      </p:sp>
      <p:sp>
        <p:nvSpPr>
          <p:cNvPr id="11" name="Title 10"/>
          <p:cNvSpPr>
            <a:spLocks noGrp="1"/>
          </p:cNvSpPr>
          <p:nvPr>
            <p:ph type="title"/>
          </p:nvPr>
        </p:nvSpPr>
        <p:spPr>
          <a:xfrm>
            <a:off x="2461845" y="215403"/>
            <a:ext cx="7287768" cy="630936"/>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32135"/>
            <a:ext cx="12192000" cy="5037047"/>
          </a:xfrm>
          <a:prstGeom prst="rect">
            <a:avLst/>
          </a:prstGeom>
        </p:spPr>
      </p:pic>
      <p:sp>
        <p:nvSpPr>
          <p:cNvPr id="15" name="Text Placeholder 14"/>
          <p:cNvSpPr>
            <a:spLocks noGrp="1"/>
          </p:cNvSpPr>
          <p:nvPr>
            <p:ph type="body" sz="quarter" idx="27"/>
          </p:nvPr>
        </p:nvSpPr>
        <p:spPr>
          <a:xfrm>
            <a:off x="8528066" y="1680642"/>
            <a:ext cx="2825733" cy="868680"/>
          </a:xfrm>
        </p:spPr>
        <p:txBody>
          <a:bodyPr/>
          <a:lstStyle/>
          <a:p>
            <a:r>
              <a:rPr lang="fa-IR" dirty="0">
                <a:latin typeface="Tempus Sans ITC" panose="04020404030D07020202" pitchFamily="82" charset="0"/>
              </a:rPr>
              <a:t>__</a:t>
            </a:r>
            <a:r>
              <a:rPr lang="en-US" dirty="0" err="1">
                <a:latin typeface="Tempus Sans ITC" panose="04020404030D07020202" pitchFamily="82" charset="0"/>
              </a:rPr>
              <a:t>init</a:t>
            </a:r>
            <a:r>
              <a:rPr lang="en-US" dirty="0">
                <a:latin typeface="Tempus Sans ITC" panose="04020404030D07020202" pitchFamily="82" charset="0"/>
              </a:rPr>
              <a:t>__()</a:t>
            </a:r>
          </a:p>
        </p:txBody>
      </p:sp>
    </p:spTree>
    <p:extLst>
      <p:ext uri="{BB962C8B-B14F-4D97-AF65-F5344CB8AC3E}">
        <p14:creationId xmlns:p14="http://schemas.microsoft.com/office/powerpoint/2010/main" val="2570779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21</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On_click</a:t>
            </a:r>
            <a:r>
              <a:rPr lang="en-US" dirty="0">
                <a:latin typeface="Tempus Sans ITC" panose="04020404030D07020202" pitchFamily="82" charset="0"/>
                <a:cs typeface="2  Davat" panose="00000400000000000000" pitchFamily="2" charset="-78"/>
              </a:rPr>
              <a:t>(</a:t>
            </a:r>
            <a:r>
              <a:rPr lang="en-US" dirty="0" err="1">
                <a:latin typeface="Tempus Sans ITC" panose="04020404030D07020202" pitchFamily="82" charset="0"/>
                <a:cs typeface="2  Davat" panose="00000400000000000000" pitchFamily="2" charset="-78"/>
              </a:rPr>
              <a:t>self,index</a:t>
            </a:r>
            <a:r>
              <a:rPr lang="en-US" dirty="0">
                <a:latin typeface="Tempus Sans ITC" panose="04020404030D07020202" pitchFamily="82" charset="0"/>
                <a:cs typeface="2  Davat" panose="00000400000000000000" pitchFamily="2" charset="-78"/>
              </a:rPr>
              <a:t>)</a:t>
            </a:r>
          </a:p>
        </p:txBody>
      </p:sp>
      <p:sp>
        <p:nvSpPr>
          <p:cNvPr id="16" name="Text Placeholder 15"/>
          <p:cNvSpPr>
            <a:spLocks noGrp="1"/>
          </p:cNvSpPr>
          <p:nvPr>
            <p:ph type="body" sz="quarter" idx="26"/>
          </p:nvPr>
        </p:nvSpPr>
        <p:spPr>
          <a:xfrm>
            <a:off x="9670472" y="1379208"/>
            <a:ext cx="1683327" cy="868680"/>
          </a:xfrm>
        </p:spPr>
        <p:txBody>
          <a:bodyPr/>
          <a:lstStyle/>
          <a:p>
            <a:r>
              <a:rPr lang="en-US" dirty="0" err="1">
                <a:latin typeface="Tempus Sans ITC" panose="04020404030D07020202" pitchFamily="82" charset="0"/>
              </a:rPr>
              <a:t>On_click</a:t>
            </a:r>
            <a:r>
              <a:rPr lang="en-US" dirty="0">
                <a:latin typeface="Tempus Sans ITC" panose="04020404030D07020202" pitchFamily="82" charset="0"/>
              </a:rPr>
              <a:t>()</a:t>
            </a:r>
          </a:p>
        </p:txBody>
      </p:sp>
      <p:sp>
        <p:nvSpPr>
          <p:cNvPr id="4" name="Text Placeholder 3"/>
          <p:cNvSpPr>
            <a:spLocks noGrp="1"/>
          </p:cNvSpPr>
          <p:nvPr>
            <p:ph type="body" sz="quarter" idx="13"/>
          </p:nvPr>
        </p:nvSpPr>
        <p:spPr>
          <a:xfrm>
            <a:off x="9670471" y="2279273"/>
            <a:ext cx="1683328" cy="3227909"/>
          </a:xfrm>
        </p:spPr>
        <p:txBody>
          <a:bodyPr>
            <a:normAutofit/>
          </a:bodyPr>
          <a:lstStyle/>
          <a:p>
            <a:pPr algn="r" rtl="1"/>
            <a:r>
              <a:rPr lang="fa-IR" sz="1600" dirty="0">
                <a:latin typeface="Tempus Sans ITC" panose="04020404030D07020202" pitchFamily="82" charset="0"/>
                <a:cs typeface="B Davat" panose="00000400000000000000" pitchFamily="2" charset="-78"/>
              </a:rPr>
              <a:t>این متد برای زمانی به کار می رود که ما بازی شروع کرده از</a:t>
            </a:r>
            <a:r>
              <a:rPr lang="en-US" sz="1600" dirty="0">
                <a:latin typeface="Tempus Sans ITC" panose="04020404030D07020202" pitchFamily="82" charset="0"/>
                <a:cs typeface="B Davat" panose="00000400000000000000" pitchFamily="2" charset="-78"/>
              </a:rPr>
              <a:t>x</a:t>
            </a:r>
            <a:r>
              <a:rPr lang="fa-IR" sz="1600" dirty="0">
                <a:latin typeface="Tempus Sans ITC" panose="04020404030D07020202" pitchFamily="82" charset="0"/>
                <a:cs typeface="B Davat" panose="00000400000000000000" pitchFamily="2" charset="-78"/>
              </a:rPr>
              <a:t> یا </a:t>
            </a:r>
            <a:r>
              <a:rPr lang="en-US" sz="1600" dirty="0">
                <a:latin typeface="Tempus Sans ITC" panose="04020404030D07020202" pitchFamily="82" charset="0"/>
                <a:cs typeface="B Davat" panose="00000400000000000000" pitchFamily="2" charset="-78"/>
              </a:rPr>
              <a:t>o</a:t>
            </a:r>
            <a:r>
              <a:rPr lang="fa-IR" sz="1600" dirty="0">
                <a:latin typeface="Tempus Sans ITC" panose="04020404030D07020202" pitchFamily="82" charset="0"/>
                <a:cs typeface="B Davat" panose="00000400000000000000" pitchFamily="2" charset="-78"/>
              </a:rPr>
              <a:t> استفاده کرده در این متد تعیین می شود کی برنده است یا بازنده یا بازی مساوی شده و در نهایت آن را با </a:t>
            </a:r>
            <a:r>
              <a:rPr lang="en-US" sz="1600" dirty="0" err="1">
                <a:latin typeface="Tempus Sans ITC" panose="04020404030D07020202" pitchFamily="82" charset="0"/>
                <a:cs typeface="B Davat" panose="00000400000000000000" pitchFamily="2" charset="-78"/>
              </a:rPr>
              <a:t>messagebox</a:t>
            </a:r>
            <a:r>
              <a:rPr lang="fa-IR" sz="1600" dirty="0">
                <a:latin typeface="Tempus Sans ITC" panose="04020404030D07020202" pitchFamily="82" charset="0"/>
                <a:cs typeface="B Davat" panose="00000400000000000000" pitchFamily="2" charset="-78"/>
              </a:rPr>
              <a:t> نمایش می دهد</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1347823"/>
            <a:ext cx="9559635" cy="4159359"/>
          </a:xfrm>
          <a:prstGeom prst="rect">
            <a:avLst/>
          </a:prstGeom>
        </p:spPr>
      </p:pic>
    </p:spTree>
    <p:extLst>
      <p:ext uri="{BB962C8B-B14F-4D97-AF65-F5344CB8AC3E}">
        <p14:creationId xmlns:p14="http://schemas.microsoft.com/office/powerpoint/2010/main" val="2553966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22</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Check_winner</a:t>
            </a:r>
            <a:r>
              <a:rPr lang="en-US" dirty="0">
                <a:latin typeface="Tempus Sans ITC" panose="04020404030D07020202" pitchFamily="82" charset="0"/>
                <a:cs typeface="2  Davat" panose="00000400000000000000" pitchFamily="2" charset="-78"/>
              </a:rPr>
              <a:t>(self)</a:t>
            </a:r>
          </a:p>
        </p:txBody>
      </p:sp>
      <p:sp>
        <p:nvSpPr>
          <p:cNvPr id="16" name="Text Placeholder 15"/>
          <p:cNvSpPr>
            <a:spLocks noGrp="1"/>
          </p:cNvSpPr>
          <p:nvPr>
            <p:ph type="body" sz="quarter" idx="26"/>
          </p:nvPr>
        </p:nvSpPr>
        <p:spPr>
          <a:xfrm>
            <a:off x="4509655" y="1413470"/>
            <a:ext cx="3082636" cy="868680"/>
          </a:xfrm>
        </p:spPr>
        <p:txBody>
          <a:bodyPr/>
          <a:lstStyle/>
          <a:p>
            <a:r>
              <a:rPr lang="en-US" dirty="0" err="1">
                <a:latin typeface="Tempus Sans ITC" panose="04020404030D07020202" pitchFamily="82" charset="0"/>
                <a:cs typeface="2  Davat" panose="00000400000000000000" pitchFamily="2" charset="-78"/>
              </a:rPr>
              <a:t>Check_winner</a:t>
            </a:r>
            <a:r>
              <a:rPr lang="en-US" dirty="0">
                <a:latin typeface="Tempus Sans ITC" panose="04020404030D07020202" pitchFamily="82" charset="0"/>
                <a:cs typeface="2  Davat" panose="00000400000000000000" pitchFamily="2" charset="-78"/>
              </a:rPr>
              <a:t>(self)</a:t>
            </a:r>
          </a:p>
        </p:txBody>
      </p:sp>
      <p:sp>
        <p:nvSpPr>
          <p:cNvPr id="4" name="Text Placeholder 3"/>
          <p:cNvSpPr>
            <a:spLocks noGrp="1"/>
          </p:cNvSpPr>
          <p:nvPr>
            <p:ph type="body" sz="quarter" idx="13"/>
          </p:nvPr>
        </p:nvSpPr>
        <p:spPr>
          <a:xfrm>
            <a:off x="1873827" y="2282150"/>
            <a:ext cx="8285019" cy="707877"/>
          </a:xfrm>
        </p:spPr>
        <p:txBody>
          <a:bodyPr>
            <a:normAutofit/>
          </a:bodyPr>
          <a:lstStyle/>
          <a:p>
            <a:pPr rtl="1"/>
            <a:r>
              <a:rPr lang="fa-IR" sz="1600" dirty="0">
                <a:latin typeface="Tempus Sans ITC" panose="04020404030D07020202" pitchFamily="82" charset="0"/>
                <a:cs typeface="B Davat" panose="00000400000000000000" pitchFamily="2" charset="-78"/>
              </a:rPr>
              <a:t>این متد برای تعیین برنده مسابقه است  و اینکه چه کسی برنده شده کاربر برنده شده یا کامپیوتر ؟ یا بازی مساوی شده</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10" y="3102465"/>
            <a:ext cx="10453254" cy="2962275"/>
          </a:xfrm>
          <a:prstGeom prst="rect">
            <a:avLst/>
          </a:prstGeom>
        </p:spPr>
      </p:pic>
    </p:spTree>
    <p:extLst>
      <p:ext uri="{BB962C8B-B14F-4D97-AF65-F5344CB8AC3E}">
        <p14:creationId xmlns:p14="http://schemas.microsoft.com/office/powerpoint/2010/main" val="2508118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23</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Reset_game</a:t>
            </a:r>
            <a:r>
              <a:rPr lang="en-US" dirty="0">
                <a:latin typeface="Tempus Sans ITC" panose="04020404030D07020202" pitchFamily="82" charset="0"/>
                <a:cs typeface="2  Davat" panose="00000400000000000000" pitchFamily="2" charset="-78"/>
              </a:rPr>
              <a:t>(self) and </a:t>
            </a:r>
            <a:r>
              <a:rPr lang="en-US" dirty="0" err="1">
                <a:latin typeface="Tempus Sans ITC" panose="04020404030D07020202" pitchFamily="82" charset="0"/>
              </a:rPr>
              <a:t>update_score_labels</a:t>
            </a:r>
            <a:r>
              <a:rPr lang="en-US" dirty="0">
                <a:latin typeface="Tempus Sans ITC" panose="04020404030D07020202" pitchFamily="82" charset="0"/>
              </a:rPr>
              <a:t>(self)</a:t>
            </a:r>
          </a:p>
          <a:p>
            <a:endParaRPr lang="en-US" dirty="0">
              <a:latin typeface="Tempus Sans ITC" panose="04020404030D07020202" pitchFamily="82" charset="0"/>
              <a:cs typeface="2  Davat" panose="00000400000000000000" pitchFamily="2" charset="-78"/>
            </a:endParaRPr>
          </a:p>
        </p:txBody>
      </p:sp>
      <p:sp>
        <p:nvSpPr>
          <p:cNvPr id="16" name="Text Placeholder 15"/>
          <p:cNvSpPr>
            <a:spLocks noGrp="1"/>
          </p:cNvSpPr>
          <p:nvPr>
            <p:ph type="body" sz="quarter" idx="26"/>
          </p:nvPr>
        </p:nvSpPr>
        <p:spPr>
          <a:xfrm>
            <a:off x="8742219" y="1312137"/>
            <a:ext cx="2611581" cy="868680"/>
          </a:xfrm>
        </p:spPr>
        <p:txBody>
          <a:bodyPr/>
          <a:lstStyle/>
          <a:p>
            <a:r>
              <a:rPr lang="en-US" dirty="0" err="1">
                <a:latin typeface="Tempus Sans ITC" panose="04020404030D07020202" pitchFamily="82" charset="0"/>
                <a:cs typeface="2  Davat" panose="00000400000000000000" pitchFamily="2" charset="-78"/>
              </a:rPr>
              <a:t>Reset_game</a:t>
            </a:r>
            <a:r>
              <a:rPr lang="en-US" dirty="0">
                <a:latin typeface="Tempus Sans ITC" panose="04020404030D07020202" pitchFamily="82" charset="0"/>
                <a:cs typeface="2  Davat" panose="00000400000000000000" pitchFamily="2" charset="-78"/>
              </a:rPr>
              <a:t>(self)</a:t>
            </a:r>
          </a:p>
        </p:txBody>
      </p:sp>
      <p:sp>
        <p:nvSpPr>
          <p:cNvPr id="4" name="Text Placeholder 3"/>
          <p:cNvSpPr>
            <a:spLocks noGrp="1"/>
          </p:cNvSpPr>
          <p:nvPr>
            <p:ph type="body" sz="quarter" idx="13"/>
          </p:nvPr>
        </p:nvSpPr>
        <p:spPr>
          <a:xfrm>
            <a:off x="8742219" y="2346311"/>
            <a:ext cx="2611581" cy="1082690"/>
          </a:xfrm>
        </p:spPr>
        <p:txBody>
          <a:bodyPr>
            <a:normAutofit/>
          </a:bodyPr>
          <a:lstStyle/>
          <a:p>
            <a:pPr algn="r" rtl="1"/>
            <a:r>
              <a:rPr lang="fa-IR" sz="1600" dirty="0">
                <a:latin typeface="Tempus Sans ITC" panose="04020404030D07020202" pitchFamily="82" charset="0"/>
                <a:cs typeface="B Davat" panose="00000400000000000000" pitchFamily="2" charset="-78"/>
              </a:rPr>
              <a:t>وقتی بازی به پایان می رسد باید بازی ریست یا از اول کرد تا دوباره کاربر بتواند بازی کند</a:t>
            </a:r>
            <a:endParaRPr lang="en-US" sz="1600" dirty="0">
              <a:latin typeface="Tempus Sans ITC" panose="04020404030D07020202" pitchFamily="82" charset="0"/>
              <a:cs typeface="B Davat" panose="00000400000000000000" pitchFamily="2" charset="-78"/>
            </a:endParaRP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32" y="1312137"/>
            <a:ext cx="7515225" cy="16668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66" y="3423675"/>
            <a:ext cx="10306050" cy="1190625"/>
          </a:xfrm>
          <a:prstGeom prst="rect">
            <a:avLst/>
          </a:prstGeom>
        </p:spPr>
      </p:pic>
      <p:sp>
        <p:nvSpPr>
          <p:cNvPr id="12" name="Text Placeholder 15"/>
          <p:cNvSpPr>
            <a:spLocks noGrp="1"/>
          </p:cNvSpPr>
          <p:nvPr>
            <p:ph type="body" sz="quarter" idx="26"/>
          </p:nvPr>
        </p:nvSpPr>
        <p:spPr>
          <a:xfrm>
            <a:off x="7294418" y="4943980"/>
            <a:ext cx="4059382" cy="868680"/>
          </a:xfrm>
        </p:spPr>
        <p:txBody>
          <a:bodyPr/>
          <a:lstStyle/>
          <a:p>
            <a:r>
              <a:rPr lang="en-US" dirty="0" err="1">
                <a:latin typeface="Tempus Sans ITC" panose="04020404030D07020202" pitchFamily="82" charset="0"/>
              </a:rPr>
              <a:t>update_score_labels</a:t>
            </a:r>
            <a:r>
              <a:rPr lang="en-US" dirty="0">
                <a:latin typeface="Tempus Sans ITC" panose="04020404030D07020202" pitchFamily="82" charset="0"/>
              </a:rPr>
              <a:t>(self)</a:t>
            </a:r>
            <a:endParaRPr lang="en-US" dirty="0">
              <a:latin typeface="Tempus Sans ITC" panose="04020404030D07020202" pitchFamily="82" charset="0"/>
              <a:cs typeface="2  Davat" panose="00000400000000000000" pitchFamily="2" charset="-78"/>
            </a:endParaRPr>
          </a:p>
        </p:txBody>
      </p:sp>
      <p:sp>
        <p:nvSpPr>
          <p:cNvPr id="14" name="Text Placeholder 3"/>
          <p:cNvSpPr>
            <a:spLocks noGrp="1"/>
          </p:cNvSpPr>
          <p:nvPr>
            <p:ph type="body" sz="quarter" idx="13"/>
          </p:nvPr>
        </p:nvSpPr>
        <p:spPr>
          <a:xfrm>
            <a:off x="381867" y="4943980"/>
            <a:ext cx="6642388" cy="868680"/>
          </a:xfrm>
        </p:spPr>
        <p:txBody>
          <a:bodyPr>
            <a:normAutofit/>
          </a:bodyPr>
          <a:lstStyle/>
          <a:p>
            <a:pPr algn="r" rtl="1"/>
            <a:r>
              <a:rPr lang="fa-IR" sz="1600" dirty="0">
                <a:latin typeface="Tempus Sans ITC" panose="04020404030D07020202" pitchFamily="82" charset="0"/>
                <a:cs typeface="B Davat" panose="00000400000000000000" pitchFamily="2" charset="-78"/>
              </a:rPr>
              <a:t>زمانی که بازی تمام می شود به وسیله این متد نتایج در بالای صفحه بازی به روز می شود وقتی هرکدوم برنده شده به امتیازاتشان یک عدد اضافه میشه و اگر مساوی نتایج دست نخورده باقی می ماند </a:t>
            </a:r>
            <a:endParaRPr lang="en-US" sz="1600" dirty="0">
              <a:latin typeface="Tempus Sans ITC" panose="04020404030D07020202" pitchFamily="82" charset="0"/>
              <a:cs typeface="B Davat" panose="00000400000000000000" pitchFamily="2" charset="-78"/>
            </a:endParaRPr>
          </a:p>
        </p:txBody>
      </p:sp>
    </p:spTree>
    <p:extLst>
      <p:ext uri="{BB962C8B-B14F-4D97-AF65-F5344CB8AC3E}">
        <p14:creationId xmlns:p14="http://schemas.microsoft.com/office/powerpoint/2010/main" val="1653492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24</a:t>
            </a:fld>
            <a:endParaRPr lang="en-US" sz="2000" dirty="0">
              <a:latin typeface="Traditional Arabic" panose="02020603050405020304" pitchFamily="18" charset="-78"/>
              <a:cs typeface="Traditional Arabic" panose="02020603050405020304" pitchFamily="18" charset="-78"/>
            </a:endParaRPr>
          </a:p>
        </p:txBody>
      </p:sp>
      <p:sp>
        <p:nvSpPr>
          <p:cNvPr id="13" name="Text Placeholder 12"/>
          <p:cNvSpPr>
            <a:spLocks noGrp="1"/>
          </p:cNvSpPr>
          <p:nvPr>
            <p:ph type="body" sz="quarter" idx="19"/>
          </p:nvPr>
        </p:nvSpPr>
        <p:spPr>
          <a:xfrm>
            <a:off x="2433824" y="843535"/>
            <a:ext cx="7306060" cy="393427"/>
          </a:xfrm>
        </p:spPr>
        <p:txBody>
          <a:bodyPr/>
          <a:lstStyle/>
          <a:p>
            <a:r>
              <a:rPr lang="en-US" dirty="0" err="1">
                <a:latin typeface="Tempus Sans ITC" panose="04020404030D07020202" pitchFamily="82" charset="0"/>
                <a:cs typeface="2  Davat" panose="00000400000000000000" pitchFamily="2" charset="-78"/>
              </a:rPr>
              <a:t>Computer_move</a:t>
            </a:r>
            <a:r>
              <a:rPr lang="en-US" dirty="0">
                <a:latin typeface="Tempus Sans ITC" panose="04020404030D07020202" pitchFamily="82" charset="0"/>
                <a:cs typeface="2  Davat" panose="00000400000000000000" pitchFamily="2" charset="-78"/>
              </a:rPr>
              <a:t>(self)</a:t>
            </a:r>
          </a:p>
        </p:txBody>
      </p:sp>
      <p:sp>
        <p:nvSpPr>
          <p:cNvPr id="11" name="Title 10"/>
          <p:cNvSpPr>
            <a:spLocks noGrp="1"/>
          </p:cNvSpPr>
          <p:nvPr>
            <p:ph type="title"/>
          </p:nvPr>
        </p:nvSpPr>
        <p:spPr>
          <a:xfrm>
            <a:off x="2452116" y="154034"/>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sp>
        <p:nvSpPr>
          <p:cNvPr id="12" name="Text Placeholder 15"/>
          <p:cNvSpPr>
            <a:spLocks noGrp="1"/>
          </p:cNvSpPr>
          <p:nvPr>
            <p:ph type="body" sz="quarter" idx="26"/>
          </p:nvPr>
        </p:nvSpPr>
        <p:spPr>
          <a:xfrm>
            <a:off x="4419600" y="1322650"/>
            <a:ext cx="3165764" cy="868680"/>
          </a:xfrm>
        </p:spPr>
        <p:txBody>
          <a:bodyPr/>
          <a:lstStyle/>
          <a:p>
            <a:r>
              <a:rPr lang="en-US" dirty="0" err="1">
                <a:latin typeface="Tempus Sans ITC" panose="04020404030D07020202" pitchFamily="82" charset="0"/>
                <a:cs typeface="2  Davat" panose="00000400000000000000" pitchFamily="2" charset="-78"/>
              </a:rPr>
              <a:t>Computer_move</a:t>
            </a:r>
            <a:r>
              <a:rPr lang="en-US" dirty="0">
                <a:latin typeface="Tempus Sans ITC" panose="04020404030D07020202" pitchFamily="82" charset="0"/>
                <a:cs typeface="2  Davat" panose="00000400000000000000" pitchFamily="2" charset="-78"/>
              </a:rPr>
              <a:t>(self)</a:t>
            </a:r>
          </a:p>
        </p:txBody>
      </p:sp>
      <p:sp>
        <p:nvSpPr>
          <p:cNvPr id="15" name="Text Placeholder 14"/>
          <p:cNvSpPr>
            <a:spLocks noGrp="1"/>
          </p:cNvSpPr>
          <p:nvPr>
            <p:ph type="body" sz="quarter" idx="13"/>
          </p:nvPr>
        </p:nvSpPr>
        <p:spPr>
          <a:xfrm>
            <a:off x="4419600" y="2331471"/>
            <a:ext cx="3165764" cy="1741765"/>
          </a:xfrm>
        </p:spPr>
        <p:txBody>
          <a:bodyPr>
            <a:normAutofit/>
          </a:bodyPr>
          <a:lstStyle/>
          <a:p>
            <a:r>
              <a:rPr lang="fa-IR" sz="1600" dirty="0">
                <a:cs typeface="B Davat" panose="00000400000000000000" pitchFamily="2" charset="-78"/>
              </a:rPr>
              <a:t>مربوط به زمانی است که کاربر می خواهد با کامپیوتر بازی کند و با این متد حرکات کامپیوتر به صورت رندوم اجرا و نتایج بازی هم با استفاده</a:t>
            </a:r>
          </a:p>
          <a:p>
            <a:pPr rtl="1"/>
            <a:r>
              <a:rPr lang="en-US" sz="1600" dirty="0">
                <a:cs typeface="B Davat" panose="00000400000000000000" pitchFamily="2" charset="-78"/>
              </a:rPr>
              <a:t>Message box</a:t>
            </a:r>
            <a:r>
              <a:rPr lang="fa-IR" sz="1600" dirty="0">
                <a:cs typeface="B Davat" panose="00000400000000000000" pitchFamily="2" charset="-78"/>
              </a:rPr>
              <a:t> این بازی اعلام میشود</a:t>
            </a:r>
            <a:endParaRPr lang="en-US" sz="1600" dirty="0">
              <a:cs typeface="B Davat" panose="00000400000000000000" pitchFamily="2" charset="-78"/>
            </a:endParaRPr>
          </a:p>
        </p:txBody>
      </p:sp>
      <p:sp>
        <p:nvSpPr>
          <p:cNvPr id="17" name="Text Placeholder 14"/>
          <p:cNvSpPr>
            <a:spLocks noGrp="1"/>
          </p:cNvSpPr>
          <p:nvPr>
            <p:ph type="body" sz="quarter" idx="13"/>
          </p:nvPr>
        </p:nvSpPr>
        <p:spPr>
          <a:xfrm>
            <a:off x="415636" y="2331470"/>
            <a:ext cx="3165764" cy="3071803"/>
          </a:xfrm>
        </p:spPr>
        <p:txBody>
          <a:bodyPr>
            <a:normAutofit/>
          </a:bodyPr>
          <a:lstStyle/>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r>
              <a:rPr lang="fa-IR" sz="2400" dirty="0">
                <a:cs typeface="B Davat" panose="00000400000000000000" pitchFamily="2" charset="-78"/>
              </a:rPr>
              <a:t>کد این قسمت صفحه بعد</a:t>
            </a:r>
          </a:p>
          <a:p>
            <a:endParaRPr lang="fa-IR" sz="1600" dirty="0">
              <a:cs typeface="B Davat" panose="00000400000000000000" pitchFamily="2" charset="-78"/>
            </a:endParaRPr>
          </a:p>
          <a:p>
            <a:endParaRPr lang="fa-IR" sz="1600" dirty="0">
              <a:cs typeface="B Davat" panose="00000400000000000000" pitchFamily="2" charset="-78"/>
            </a:endParaRPr>
          </a:p>
        </p:txBody>
      </p:sp>
      <p:sp>
        <p:nvSpPr>
          <p:cNvPr id="18" name="Oval 17"/>
          <p:cNvSpPr/>
          <p:nvPr/>
        </p:nvSpPr>
        <p:spPr>
          <a:xfrm>
            <a:off x="928255" y="2549236"/>
            <a:ext cx="2161309" cy="119841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dirty="0"/>
              <a:t>صفحه بعد</a:t>
            </a:r>
            <a:endParaRPr lang="en-US" dirty="0"/>
          </a:p>
        </p:txBody>
      </p:sp>
      <p:sp>
        <p:nvSpPr>
          <p:cNvPr id="19" name="Text Placeholder 14"/>
          <p:cNvSpPr>
            <a:spLocks noGrp="1"/>
          </p:cNvSpPr>
          <p:nvPr>
            <p:ph type="body" sz="quarter" idx="13"/>
          </p:nvPr>
        </p:nvSpPr>
        <p:spPr>
          <a:xfrm>
            <a:off x="8672945" y="2331470"/>
            <a:ext cx="3165764" cy="3071803"/>
          </a:xfrm>
        </p:spPr>
        <p:txBody>
          <a:bodyPr>
            <a:normAutofit/>
          </a:bodyPr>
          <a:lstStyle/>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endParaRPr lang="fa-IR" sz="1600" dirty="0">
              <a:cs typeface="B Davat" panose="00000400000000000000" pitchFamily="2" charset="-78"/>
            </a:endParaRPr>
          </a:p>
          <a:p>
            <a:r>
              <a:rPr lang="fa-IR" sz="2400" dirty="0">
                <a:cs typeface="B Davat" panose="00000400000000000000" pitchFamily="2" charset="-78"/>
              </a:rPr>
              <a:t>کد این قسمت صفحه بعد</a:t>
            </a:r>
          </a:p>
          <a:p>
            <a:endParaRPr lang="fa-IR" sz="1600" dirty="0">
              <a:cs typeface="B Davat" panose="00000400000000000000" pitchFamily="2" charset="-78"/>
            </a:endParaRPr>
          </a:p>
          <a:p>
            <a:endParaRPr lang="fa-IR" sz="1600" dirty="0">
              <a:cs typeface="B Davat" panose="00000400000000000000" pitchFamily="2" charset="-78"/>
            </a:endParaRPr>
          </a:p>
        </p:txBody>
      </p:sp>
      <p:sp>
        <p:nvSpPr>
          <p:cNvPr id="20" name="Oval 19"/>
          <p:cNvSpPr/>
          <p:nvPr/>
        </p:nvSpPr>
        <p:spPr>
          <a:xfrm>
            <a:off x="9109364" y="2431474"/>
            <a:ext cx="2369127" cy="136518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a-IR" dirty="0"/>
              <a:t>صفحه بعد</a:t>
            </a:r>
            <a:endParaRPr lang="en-US" dirty="0"/>
          </a:p>
        </p:txBody>
      </p:sp>
    </p:spTree>
    <p:extLst>
      <p:ext uri="{BB962C8B-B14F-4D97-AF65-F5344CB8AC3E}">
        <p14:creationId xmlns:p14="http://schemas.microsoft.com/office/powerpoint/2010/main" val="3158486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z="1200" dirty="0">
                <a:latin typeface="Tahoma" panose="020B0604030504040204" pitchFamily="34" charset="0"/>
                <a:ea typeface="Tahoma" panose="020B0604030504040204" pitchFamily="34" charset="0"/>
                <a:cs typeface="Tahoma" panose="020B0604030504040204" pitchFamily="34" charset="0"/>
              </a:rPr>
              <a:t>Tic toc toe</a:t>
            </a:r>
          </a:p>
        </p:txBody>
      </p:sp>
      <p:sp>
        <p:nvSpPr>
          <p:cNvPr id="3" name="Slide Number Placeholder 2"/>
          <p:cNvSpPr>
            <a:spLocks noGrp="1"/>
          </p:cNvSpPr>
          <p:nvPr>
            <p:ph type="sldNum" sz="quarter" idx="12"/>
          </p:nvPr>
        </p:nvSpPr>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25</a:t>
            </a:fld>
            <a:endParaRPr lang="en-US" sz="2000" dirty="0">
              <a:latin typeface="Traditional Arabic" panose="02020603050405020304" pitchFamily="18" charset="-78"/>
              <a:cs typeface="Traditional Arabic" panose="02020603050405020304" pitchFamily="18" charset="-78"/>
            </a:endParaRPr>
          </a:p>
        </p:txBody>
      </p:sp>
      <p:sp>
        <p:nvSpPr>
          <p:cNvPr id="11" name="Title 10"/>
          <p:cNvSpPr>
            <a:spLocks noGrp="1"/>
          </p:cNvSpPr>
          <p:nvPr>
            <p:ph type="title"/>
          </p:nvPr>
        </p:nvSpPr>
        <p:spPr>
          <a:xfrm>
            <a:off x="2452116" y="0"/>
            <a:ext cx="7287768" cy="547255"/>
          </a:xfrm>
        </p:spPr>
        <p:txBody>
          <a:bodyPr/>
          <a:lstStyle/>
          <a:p>
            <a:r>
              <a:rPr lang="fa-IR" dirty="0">
                <a:cs typeface="B Tawfig Outline" panose="00000400000000000000" pitchFamily="2" charset="-78"/>
              </a:rPr>
              <a:t>بررسی کد</a:t>
            </a:r>
            <a:endParaRPr lang="en-US" dirty="0">
              <a:cs typeface="B Tawfig Outline" panose="00000400000000000000" pitchFamily="2"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382"/>
            <a:ext cx="12192000" cy="5725968"/>
          </a:xfrm>
          <a:prstGeom prst="rect">
            <a:avLst/>
          </a:prstGeom>
        </p:spPr>
      </p:pic>
    </p:spTree>
    <p:extLst>
      <p:ext uri="{BB962C8B-B14F-4D97-AF65-F5344CB8AC3E}">
        <p14:creationId xmlns:p14="http://schemas.microsoft.com/office/powerpoint/2010/main" val="2149233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40324F9-ABF9-4A46-B5E4-21164FADAD0C}"/>
              </a:ext>
            </a:extLst>
          </p:cNvPr>
          <p:cNvSpPr>
            <a:spLocks noGrp="1"/>
          </p:cNvSpPr>
          <p:nvPr>
            <p:ph type="title"/>
          </p:nvPr>
        </p:nvSpPr>
        <p:spPr>
          <a:xfrm>
            <a:off x="0" y="1263327"/>
            <a:ext cx="5622878" cy="4151236"/>
          </a:xfrm>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212496"/>
          </a:xfrm>
        </p:spPr>
        <p:txBody>
          <a:bodyPr/>
          <a:lstStyle/>
          <a:p>
            <a:r>
              <a:rPr lang="en-US" dirty="0"/>
              <a:t>Tic-toc-toe is a simple game for entertaining you will play with your friends and </a:t>
            </a:r>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26</a:t>
            </a:fld>
            <a:endParaRPr lang="en-US" dirty="0"/>
          </a:p>
        </p:txBody>
      </p:sp>
    </p:spTree>
    <p:extLst>
      <p:ext uri="{BB962C8B-B14F-4D97-AF65-F5344CB8AC3E}">
        <p14:creationId xmlns:p14="http://schemas.microsoft.com/office/powerpoint/2010/main" val="1987845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a:xfrm>
            <a:off x="5886000" y="1881922"/>
            <a:ext cx="6330904" cy="3084630"/>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Thank you</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US" dirty="0" err="1">
                <a:latin typeface="Tempus Sans ITC" panose="04020404030D07020202" pitchFamily="82" charset="0"/>
              </a:rPr>
              <a:t>Amirhossein</a:t>
            </a:r>
            <a:r>
              <a:rPr lang="en-US" dirty="0">
                <a:latin typeface="Tempus Sans ITC" panose="04020404030D07020202" pitchFamily="82" charset="0"/>
              </a:rPr>
              <a:t> </a:t>
            </a:r>
            <a:r>
              <a:rPr lang="en-US" dirty="0" err="1">
                <a:latin typeface="Tempus Sans ITC" panose="04020404030D07020202" pitchFamily="82" charset="0"/>
              </a:rPr>
              <a:t>aminnegareshi</a:t>
            </a:r>
            <a:endParaRPr lang="en-US" dirty="0">
              <a:latin typeface="Tempus Sans ITC" panose="04020404030D07020202" pitchFamily="82" charset="0"/>
            </a:endParaRPr>
          </a:p>
          <a:p>
            <a:r>
              <a:rPr lang="en-US" dirty="0">
                <a:latin typeface="Tempus Sans ITC" panose="04020404030D07020202" pitchFamily="82" charset="0"/>
              </a:rPr>
              <a:t>Hossein </a:t>
            </a:r>
            <a:r>
              <a:rPr lang="en-US" dirty="0" err="1">
                <a:latin typeface="Tempus Sans ITC" panose="04020404030D07020202" pitchFamily="82" charset="0"/>
              </a:rPr>
              <a:t>atalu</a:t>
            </a:r>
            <a:endParaRPr lang="en-US" dirty="0">
              <a:latin typeface="Tempus Sans ITC" panose="04020404030D07020202" pitchFamily="82" charset="0"/>
            </a:endParaRPr>
          </a:p>
          <a:p>
            <a:r>
              <a:rPr lang="en-US" dirty="0">
                <a:latin typeface="Tempus Sans ITC" panose="04020404030D07020202" pitchFamily="82" charset="0"/>
              </a:rPr>
              <a:t>Tic-toc-toe </a:t>
            </a:r>
            <a:r>
              <a:rPr lang="en-US" dirty="0" err="1">
                <a:latin typeface="Tempus Sans ITC" panose="04020404030D07020202" pitchFamily="82" charset="0"/>
              </a:rPr>
              <a:t>tkinter</a:t>
            </a:r>
            <a:endParaRPr lang="en-US" dirty="0">
              <a:latin typeface="Tempus Sans ITC" panose="04020404030D07020202" pitchFamily="82" charset="0"/>
            </a:endParaRPr>
          </a:p>
          <a:p>
            <a:endParaRPr lang="en-US" dirty="0"/>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5971309" y="6356349"/>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27</a:t>
            </a:fld>
            <a:endParaRPr lang="en-US" sz="2000" dirty="0">
              <a:latin typeface="Traditional Arabic" panose="02020603050405020304" pitchFamily="18" charset="-78"/>
              <a:cs typeface="Traditional Arabic" panose="02020603050405020304" pitchFamily="18"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86000" cy="6858000"/>
          </a:xfrm>
          <a:prstGeom prst="rect">
            <a:avLst/>
          </a:prstGeom>
        </p:spPr>
      </p:pic>
    </p:spTree>
    <p:extLst>
      <p:ext uri="{BB962C8B-B14F-4D97-AF65-F5344CB8AC3E}">
        <p14:creationId xmlns:p14="http://schemas.microsoft.com/office/powerpoint/2010/main" val="347489975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dirty="0">
                <a:latin typeface="Tahoma" panose="020B0604030504040204" pitchFamily="34" charset="0"/>
                <a:ea typeface="Tahoma" panose="020B0604030504040204" pitchFamily="34" charset="0"/>
                <a:cs typeface="Tahoma" panose="020B0604030504040204" pitchFamily="34" charset="0"/>
              </a:rPr>
              <a:t>components</a:t>
            </a:r>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a:lstStyle/>
          <a:p>
            <a:r>
              <a:rPr lang="en-US" dirty="0">
                <a:latin typeface="Tempus Sans ITC" panose="04020404030D07020202" pitchFamily="82" charset="0"/>
              </a:rPr>
              <a:t>Choose mode</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a:lstStyle/>
          <a:p>
            <a:r>
              <a:rPr lang="en-US" dirty="0">
                <a:latin typeface="Tempus Sans ITC" panose="04020404030D07020202" pitchFamily="82" charset="0"/>
              </a:rPr>
              <a:t>Two-player</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289974" cy="365125"/>
          </a:xfrm>
        </p:spPr>
        <p:txBody>
          <a:bodyPr/>
          <a:lstStyle/>
          <a:p>
            <a:r>
              <a:rPr lang="en-US" dirty="0">
                <a:latin typeface="Tempus Sans ITC" panose="04020404030D07020202" pitchFamily="82" charset="0"/>
              </a:rPr>
              <a:t>Vs-computer</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a:lstStyle/>
          <a:p>
            <a:r>
              <a:rPr lang="en-US" dirty="0">
                <a:latin typeface="Trebuchet MS" panose="020B0603020202020204" pitchFamily="34" charset="0"/>
              </a:rPr>
              <a:t>When run the game you’ll see the page by two choise.so you choose your mode, if you choose to play with your friend you’ll choose two-player</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80166"/>
          </a:xfrm>
        </p:spPr>
        <p:txBody>
          <a:bodyPr>
            <a:normAutofit lnSpcReduction="10000"/>
          </a:bodyPr>
          <a:lstStyle/>
          <a:p>
            <a:r>
              <a:rPr lang="en-US" dirty="0">
                <a:latin typeface="Trebuchet MS" panose="020B0603020202020204" pitchFamily="34" charset="0"/>
              </a:rPr>
              <a:t>When you play with </a:t>
            </a:r>
            <a:r>
              <a:rPr lang="en-US" dirty="0" err="1">
                <a:latin typeface="Trebuchet MS" panose="020B0603020202020204" pitchFamily="34" charset="0"/>
              </a:rPr>
              <a:t>with</a:t>
            </a:r>
            <a:r>
              <a:rPr lang="en-US" dirty="0">
                <a:latin typeface="Trebuchet MS" panose="020B0603020202020204" pitchFamily="34" charset="0"/>
              </a:rPr>
              <a:t> your friend you choose this mode. And when the game end the game will reset and your scores if you win the game will update</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r>
              <a:rPr lang="en-US" dirty="0">
                <a:latin typeface="Trebuchet MS" panose="020B0603020202020204" pitchFamily="34" charset="0"/>
              </a:rPr>
              <a:t>In this mode you’ll play with computer and computer play with </a:t>
            </a:r>
            <a:r>
              <a:rPr lang="en-US" dirty="0" err="1">
                <a:latin typeface="Trebuchet MS" panose="020B0603020202020204" pitchFamily="34" charset="0"/>
              </a:rPr>
              <a:t>randomaize</a:t>
            </a:r>
            <a:r>
              <a:rPr lang="en-US" dirty="0">
                <a:latin typeface="Trebuchet MS" panose="020B0603020202020204" pitchFamily="34" charset="0"/>
              </a:rPr>
              <a:t> number</a:t>
            </a: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a:lstStyle/>
          <a:p>
            <a:r>
              <a:rPr lang="en-US" dirty="0">
                <a:latin typeface="Tempus Sans ITC" panose="04020404030D07020202" pitchFamily="82" charset="0"/>
              </a:rPr>
              <a:t>Start-game</a:t>
            </a: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4118846"/>
            <a:ext cx="2289974" cy="365125"/>
          </a:xfrm>
        </p:spPr>
        <p:txBody>
          <a:bodyPr/>
          <a:lstStyle/>
          <a:p>
            <a:r>
              <a:rPr lang="en-US" dirty="0">
                <a:latin typeface="Tempus Sans ITC" panose="04020404030D07020202" pitchFamily="82" charset="0"/>
              </a:rPr>
              <a:t>On-click</a:t>
            </a:r>
          </a:p>
        </p:txBody>
      </p:sp>
      <p:sp>
        <p:nvSpPr>
          <p:cNvPr id="45" name="Text Placehold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a:lstStyle/>
          <a:p>
            <a:r>
              <a:rPr lang="en-US" dirty="0">
                <a:latin typeface="Trebuchet MS" panose="020B0603020202020204" pitchFamily="34" charset="0"/>
              </a:rPr>
              <a:t>This page have header and the board of game. In this header you’ll have the scores of players</a:t>
            </a:r>
          </a:p>
        </p:txBody>
      </p:sp>
      <p:sp>
        <p:nvSpPr>
          <p:cNvPr id="44" name="Text Placeholder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a:lstStyle/>
          <a:p>
            <a:r>
              <a:rPr lang="en-US" dirty="0">
                <a:latin typeface="Trebuchet MS" panose="020B0603020202020204" pitchFamily="34" charset="0"/>
              </a:rPr>
              <a:t>When the game end you’ll see the results with </a:t>
            </a:r>
            <a:r>
              <a:rPr lang="en-US" dirty="0" err="1">
                <a:latin typeface="Trebuchet MS" panose="020B0603020202020204" pitchFamily="34" charset="0"/>
              </a:rPr>
              <a:t>messagebox</a:t>
            </a:r>
            <a:r>
              <a:rPr lang="en-US" dirty="0">
                <a:latin typeface="Trebuchet MS" panose="020B0603020202020204" pitchFamily="34" charset="0"/>
              </a:rPr>
              <a:t> and reset the game</a:t>
            </a:r>
          </a:p>
        </p:txBody>
      </p:sp>
      <p:sp>
        <p:nvSpPr>
          <p:cNvPr id="4" name="Footer Placehold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3</a:t>
            </a:fld>
            <a:endParaRPr lang="en-US" sz="2000" dirty="0">
              <a:latin typeface="Traditional Arabic" panose="02020603050405020304" pitchFamily="18" charset="-78"/>
              <a:cs typeface="Traditional Arabic" panose="02020603050405020304" pitchFamily="18" charset="-78"/>
            </a:endParaRPr>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106" r="25106"/>
          <a:stretch>
            <a:fillRect/>
          </a:stretch>
        </p:blipFill>
        <p:spPr/>
      </p:pic>
    </p:spTree>
    <p:extLst>
      <p:ext uri="{BB962C8B-B14F-4D97-AF65-F5344CB8AC3E}">
        <p14:creationId xmlns:p14="http://schemas.microsoft.com/office/powerpoint/2010/main" val="61177533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winnig</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a:lstStyle/>
          <a:p>
            <a:r>
              <a:rPr lang="en-US" dirty="0">
                <a:latin typeface="Tempus Sans ITC" panose="04020404030D07020202" pitchFamily="82" charset="0"/>
              </a:rPr>
              <a:t>Player-one win</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a:lstStyle/>
          <a:p>
            <a:r>
              <a:rPr lang="en-US" dirty="0">
                <a:latin typeface="Tempus Sans ITC" panose="04020404030D07020202" pitchFamily="82" charset="0"/>
              </a:rPr>
              <a:t>Player-two</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a:normAutofit/>
          </a:bodyPr>
          <a:lstStyle/>
          <a:p>
            <a:r>
              <a:rPr lang="en-US" dirty="0">
                <a:latin typeface="Trebuchet MS" panose="020B0603020202020204" pitchFamily="34" charset="0"/>
              </a:rPr>
              <a:t>Player one means who choose the X to play tic-toc-toe </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a:lstStyle/>
          <a:p>
            <a:r>
              <a:rPr lang="en-US" dirty="0">
                <a:latin typeface="Trebuchet MS" panose="020B0603020202020204" pitchFamily="34" charset="0"/>
              </a:rPr>
              <a:t>Player two means who choose the O to play tic-toc-toe </a:t>
            </a:r>
          </a:p>
          <a:p>
            <a:endParaRPr lang="en-US" dirty="0"/>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latin typeface="Tempus Sans ITC" panose="04020404030D07020202" pitchFamily="82" charset="0"/>
              </a:rPr>
              <a:t>Computer win</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latin typeface="Tempus Sans ITC" panose="04020404030D07020202" pitchFamily="82" charset="0"/>
              </a:rPr>
              <a:t>draw</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n-US" dirty="0">
                <a:latin typeface="Trebuchet MS" panose="020B0603020202020204" pitchFamily="34" charset="0"/>
              </a:rPr>
              <a:t>Computer always choose O to play tic-toc-toe</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a:latin typeface="Trebuchet MS" panose="020B0603020202020204" pitchFamily="34" charset="0"/>
              </a:rPr>
              <a:t>This mode means the players couldn’t have three X or O together in the board</a:t>
            </a:r>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4</a:t>
            </a:fld>
            <a:endParaRPr lang="en-US" sz="2000" dirty="0">
              <a:latin typeface="Traditional Arabic" panose="02020603050405020304" pitchFamily="18" charset="-78"/>
              <a:cs typeface="Traditional Arabic" panose="02020603050405020304" pitchFamily="18" charset="-78"/>
            </a:endParaRPr>
          </a:p>
        </p:txBody>
      </p:sp>
    </p:spTree>
    <p:extLst>
      <p:ext uri="{BB962C8B-B14F-4D97-AF65-F5344CB8AC3E}">
        <p14:creationId xmlns:p14="http://schemas.microsoft.com/office/powerpoint/2010/main" val="414789630"/>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508115" y="495290"/>
            <a:ext cx="7286605" cy="634323"/>
          </a:xfrm>
        </p:spPr>
        <p:txBody>
          <a:bodyPr/>
          <a:lstStyle/>
          <a:p>
            <a:r>
              <a:rPr lang="en-US" dirty="0"/>
              <a:t>Pages of game</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75265" y="1381504"/>
            <a:ext cx="6057408" cy="365125"/>
          </a:xfrm>
        </p:spPr>
        <p:txBody>
          <a:bodyPr>
            <a:normAutofit/>
          </a:bodyPr>
          <a:lstStyle/>
          <a:p>
            <a:r>
              <a:rPr lang="en-US" dirty="0">
                <a:latin typeface="Tempus Sans ITC" panose="04020404030D07020202" pitchFamily="82" charset="0"/>
              </a:rPr>
              <a:t>The first page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75266" y="1763927"/>
            <a:ext cx="6057407" cy="1114335"/>
          </a:xfrm>
        </p:spPr>
        <p:txBody>
          <a:bodyPr/>
          <a:lstStyle/>
          <a:p>
            <a:pPr algn="l"/>
            <a:r>
              <a:rPr lang="en-US" dirty="0">
                <a:latin typeface="Trebuchet MS" panose="020B0603020202020204" pitchFamily="34" charset="0"/>
              </a:rPr>
              <a:t>When you start the game you’ll see this page.</a:t>
            </a:r>
            <a:r>
              <a:rPr lang="fa-IR" dirty="0">
                <a:latin typeface="Trebuchet MS" panose="020B0603020202020204" pitchFamily="34" charset="0"/>
              </a:rPr>
              <a:t> </a:t>
            </a:r>
            <a:r>
              <a:rPr lang="en-US" dirty="0">
                <a:latin typeface="Trebuchet MS" panose="020B0603020202020204" pitchFamily="34" charset="0"/>
              </a:rPr>
              <a:t> Actually, you</a:t>
            </a:r>
            <a:r>
              <a:rPr lang="fa-IR" dirty="0">
                <a:latin typeface="Trebuchet MS" panose="020B0603020202020204" pitchFamily="34" charset="0"/>
              </a:rPr>
              <a:t> </a:t>
            </a:r>
            <a:r>
              <a:rPr lang="en-US" dirty="0">
                <a:latin typeface="Trebuchet MS" panose="020B0603020202020204" pitchFamily="34" charset="0"/>
              </a:rPr>
              <a:t>have right to choose the mode to play when you play with your friends you’ll choose the first choose means Two Player and if you play with computer you’ll choose Vs computer  </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5</a:t>
            </a:fld>
            <a:endParaRPr lang="en-US" sz="2000" dirty="0">
              <a:latin typeface="Traditional Arabic" panose="02020603050405020304" pitchFamily="18" charset="-78"/>
              <a:cs typeface="Traditional Arabic" panose="02020603050405020304" pitchFamily="18"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73" y="1312922"/>
            <a:ext cx="5428384" cy="2952750"/>
          </a:xfrm>
          <a:prstGeom prst="rect">
            <a:avLst/>
          </a:prstGeom>
        </p:spPr>
      </p:pic>
    </p:spTree>
    <p:extLst>
      <p:ext uri="{BB962C8B-B14F-4D97-AF65-F5344CB8AC3E}">
        <p14:creationId xmlns:p14="http://schemas.microsoft.com/office/powerpoint/2010/main" val="23788281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508115" y="495290"/>
            <a:ext cx="7286605" cy="634323"/>
          </a:xfrm>
        </p:spPr>
        <p:txBody>
          <a:bodyPr/>
          <a:lstStyle/>
          <a:p>
            <a:r>
              <a:rPr lang="en-US" dirty="0"/>
              <a:t>Pages of game</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5975265" y="1381504"/>
            <a:ext cx="6057408" cy="365125"/>
          </a:xfrm>
        </p:spPr>
        <p:txBody>
          <a:bodyPr>
            <a:normAutofit/>
          </a:bodyPr>
          <a:lstStyle/>
          <a:p>
            <a:r>
              <a:rPr lang="en-US" dirty="0">
                <a:latin typeface="Tempus Sans ITC" panose="04020404030D07020202" pitchFamily="82" charset="0"/>
              </a:rPr>
              <a:t>The second page</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5975266" y="1763927"/>
            <a:ext cx="6057407" cy="1114335"/>
          </a:xfrm>
        </p:spPr>
        <p:txBody>
          <a:bodyPr/>
          <a:lstStyle/>
          <a:p>
            <a:pPr algn="l"/>
            <a:r>
              <a:rPr lang="en-US" dirty="0">
                <a:latin typeface="Trebuchet MS" panose="020B0603020202020204" pitchFamily="34" charset="0"/>
              </a:rPr>
              <a:t>If you choose your mode in last page you’ll see the board of game and you can play with your</a:t>
            </a:r>
            <a:r>
              <a:rPr lang="fa-IR" dirty="0">
                <a:latin typeface="Trebuchet MS" panose="020B0603020202020204" pitchFamily="34" charset="0"/>
              </a:rPr>
              <a:t> </a:t>
            </a:r>
            <a:r>
              <a:rPr lang="en-US" dirty="0">
                <a:latin typeface="Trebuchet MS" panose="020B0603020202020204" pitchFamily="34" charset="0"/>
              </a:rPr>
              <a:t>friend or computer. Eventually if the game end it will </a:t>
            </a:r>
            <a:r>
              <a:rPr lang="en-US" dirty="0" err="1">
                <a:latin typeface="Trebuchet MS" panose="020B0603020202020204" pitchFamily="34" charset="0"/>
              </a:rPr>
              <a:t>reseting</a:t>
            </a:r>
            <a:r>
              <a:rPr lang="en-US" dirty="0">
                <a:latin typeface="Trebuchet MS" panose="020B0603020202020204" pitchFamily="34" charset="0"/>
              </a:rPr>
              <a:t> the scores will updating and will showing the messages of the game </a:t>
            </a:r>
          </a:p>
        </p:txBody>
      </p:sp>
      <p:sp>
        <p:nvSpPr>
          <p:cNvPr id="3" name="Footer Placehold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6</a:t>
            </a:fld>
            <a:endParaRPr lang="en-US" sz="2000" dirty="0">
              <a:latin typeface="Traditional Arabic" panose="02020603050405020304" pitchFamily="18" charset="-78"/>
              <a:cs typeface="Traditional Arabic" panose="02020603050405020304" pitchFamily="18"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74" y="1129613"/>
            <a:ext cx="5267325" cy="5353015"/>
          </a:xfrm>
          <a:prstGeom prst="rect">
            <a:avLst/>
          </a:prstGeom>
        </p:spPr>
      </p:pic>
    </p:spTree>
    <p:extLst>
      <p:ext uri="{BB962C8B-B14F-4D97-AF65-F5344CB8AC3E}">
        <p14:creationId xmlns:p14="http://schemas.microsoft.com/office/powerpoint/2010/main" val="184530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a:xfrm>
            <a:off x="3296766" y="354848"/>
            <a:ext cx="4856634" cy="466344"/>
          </a:xfrm>
        </p:spPr>
        <p:txBody>
          <a:bodyPr/>
          <a:lstStyle/>
          <a:p>
            <a:pPr algn="ctr"/>
            <a:r>
              <a:rPr lang="en-US" dirty="0">
                <a:latin typeface="Tahoma" panose="020B0604030504040204" pitchFamily="34" charset="0"/>
                <a:ea typeface="Tahoma" panose="020B0604030504040204" pitchFamily="34" charset="0"/>
                <a:cs typeface="Tahoma" panose="020B0604030504040204" pitchFamily="34" charset="0"/>
              </a:rPr>
              <a:t>State of game</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a:lstStyle/>
          <a:p>
            <a:pPr algn="ctr"/>
            <a:r>
              <a:rPr lang="en-US" sz="2000" dirty="0">
                <a:latin typeface="Tempus Sans ITC" panose="04020404030D07020202" pitchFamily="82" charset="0"/>
              </a:rPr>
              <a:t>When player O wins </a:t>
            </a:r>
            <a:r>
              <a:rPr lang="en-US" dirty="0"/>
              <a:t>​</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a:normAutofit/>
          </a:bodyPr>
          <a:lstStyle/>
          <a:p>
            <a:pPr algn="ctr"/>
            <a:r>
              <a:rPr lang="en-US" sz="2000" dirty="0">
                <a:latin typeface="Tempus Sans ITC" panose="04020404030D07020202" pitchFamily="82" charset="0"/>
              </a:rPr>
              <a:t>​When player O wins </a:t>
            </a:r>
            <a:r>
              <a:rPr lang="en-US" dirty="0"/>
              <a:t>​</a:t>
            </a:r>
          </a:p>
          <a:p>
            <a:pPr algn="l"/>
            <a:endParaRPr lang="en-US" dirty="0"/>
          </a:p>
          <a:p>
            <a:r>
              <a:rPr lang="en-ZA" dirty="0"/>
              <a:t>​</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a:normAutofit/>
          </a:bodyPr>
          <a:lstStyle/>
          <a:p>
            <a:pPr algn="ctr"/>
            <a:r>
              <a:rPr lang="en-ZA" sz="2000" dirty="0">
                <a:latin typeface="Tempus Sans ITC" panose="04020404030D07020202" pitchFamily="82" charset="0"/>
              </a:rPr>
              <a:t>If the game draws​</a:t>
            </a:r>
          </a:p>
          <a:p>
            <a:r>
              <a:rPr lang="en-US" dirty="0"/>
              <a:t>​</a:t>
            </a:r>
          </a:p>
        </p:txBody>
      </p:sp>
      <p:sp>
        <p:nvSpPr>
          <p:cNvPr id="12" name="Footer Placehold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a:lstStyle/>
          <a:p>
            <a:r>
              <a:rPr lang="en-US" sz="1200" dirty="0">
                <a:latin typeface="Traditional Arabic" panose="02020603050405020304" pitchFamily="18" charset="-78"/>
                <a:cs typeface="Traditional Arabic" panose="02020603050405020304" pitchFamily="18" charset="-78"/>
              </a:rPr>
              <a:t>Tic toc toe</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z="2000" smtClean="0">
                <a:latin typeface="Traditional Arabic" panose="02020603050405020304" pitchFamily="18" charset="-78"/>
                <a:cs typeface="Traditional Arabic" panose="02020603050405020304" pitchFamily="18" charset="-78"/>
              </a:rPr>
              <a:pPr/>
              <a:t>7</a:t>
            </a:fld>
            <a:endParaRPr lang="en-US" sz="2000" dirty="0">
              <a:latin typeface="Traditional Arabic" panose="02020603050405020304" pitchFamily="18" charset="-78"/>
              <a:cs typeface="Traditional Arabic" panose="02020603050405020304" pitchFamily="18"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465" y="979253"/>
            <a:ext cx="2705100" cy="28194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022" y="979253"/>
            <a:ext cx="2705100" cy="28194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6404" y="1222637"/>
            <a:ext cx="2476500" cy="2457450"/>
          </a:xfrm>
          <a:prstGeom prst="rect">
            <a:avLst/>
          </a:prstGeom>
        </p:spPr>
      </p:pic>
    </p:spTree>
    <p:extLst>
      <p:ext uri="{BB962C8B-B14F-4D97-AF65-F5344CB8AC3E}">
        <p14:creationId xmlns:p14="http://schemas.microsoft.com/office/powerpoint/2010/main" val="3094425145"/>
      </p:ext>
    </p:extLst>
  </p:cSld>
  <p:clrMapOvr>
    <a:masterClrMapping/>
  </p:clrMapOvr>
  <p:transition spd="slow">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xmlns=""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a:xfrm>
            <a:off x="713509" y="1371599"/>
            <a:ext cx="10619509" cy="985791"/>
          </a:xfrm>
        </p:spPr>
        <p:txBody>
          <a:bodyPr/>
          <a:lstStyle/>
          <a:p>
            <a:r>
              <a:rPr lang="en-US" dirty="0"/>
              <a:t>Architecture overview</a:t>
            </a:r>
          </a:p>
        </p:txBody>
      </p:sp>
    </p:spTree>
    <p:extLst>
      <p:ext uri="{BB962C8B-B14F-4D97-AF65-F5344CB8AC3E}">
        <p14:creationId xmlns:p14="http://schemas.microsoft.com/office/powerpoint/2010/main" val="20939488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26"/>
            <a:ext cx="12192000" cy="6146566"/>
          </a:xfrm>
          <a:prstGeom prst="rect">
            <a:avLst/>
          </a:prstGeom>
        </p:spPr>
      </p:pic>
      <p:sp>
        <p:nvSpPr>
          <p:cNvPr id="3" name="Slide Number Placeholder 12">
            <a:extLst>
              <a:ext uri="{FF2B5EF4-FFF2-40B4-BE49-F238E27FC236}">
                <a16:creationId xmlns:a16="http://schemas.microsoft.com/office/drawing/2014/main" id="{0CCE5032-D1E3-4E38-B2FF-0C381B149812}"/>
              </a:ext>
            </a:extLst>
          </p:cNvPr>
          <p:cNvSpPr txBox="1">
            <a:spLocks/>
          </p:cNvSpPr>
          <p:nvPr/>
        </p:nvSpPr>
        <p:spPr>
          <a:xfrm>
            <a:off x="9116291" y="634696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r>
              <a:rPr lang="en-US" sz="2000" dirty="0">
                <a:solidFill>
                  <a:schemeClr val="bg1"/>
                </a:solidFill>
                <a:latin typeface="Traditional Arabic" panose="02020603050405020304" pitchFamily="18" charset="-78"/>
                <a:cs typeface="Traditional Arabic" panose="02020603050405020304" pitchFamily="18" charset="-78"/>
              </a:rPr>
              <a:t>9</a:t>
            </a:r>
          </a:p>
        </p:txBody>
      </p:sp>
      <p:sp>
        <p:nvSpPr>
          <p:cNvPr id="4" name="Footer Placeholder 11">
            <a:extLst>
              <a:ext uri="{FF2B5EF4-FFF2-40B4-BE49-F238E27FC236}">
                <a16:creationId xmlns:a16="http://schemas.microsoft.com/office/drawing/2014/main" id="{BCE635D0-1405-4769-AE67-756AE3CA6E85}"/>
              </a:ext>
            </a:extLst>
          </p:cNvPr>
          <p:cNvSpPr txBox="1">
            <a:spLocks/>
          </p:cNvSpPr>
          <p:nvPr/>
        </p:nvSpPr>
        <p:spPr>
          <a:xfrm>
            <a:off x="4038600" y="6346969"/>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Traditional Arabic" panose="02020603050405020304" pitchFamily="18" charset="-78"/>
                <a:cs typeface="Traditional Arabic" panose="02020603050405020304" pitchFamily="18" charset="-78"/>
              </a:rPr>
              <a:t>Tic toc toe</a:t>
            </a:r>
          </a:p>
        </p:txBody>
      </p:sp>
    </p:spTree>
    <p:extLst>
      <p:ext uri="{BB962C8B-B14F-4D97-AF65-F5344CB8AC3E}">
        <p14:creationId xmlns:p14="http://schemas.microsoft.com/office/powerpoint/2010/main" val="2335759449"/>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2.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58F013-9E4A-4975-A97B-33FEBC5FEE80}">
  <ds:schemaRefs>
    <ds:schemaRef ds:uri="16c05727-aa75-4e4a-9b5f-8a80a1165891"/>
    <ds:schemaRef ds:uri="http://purl.org/dc/terms/"/>
    <ds:schemaRef ds:uri="http://schemas.microsoft.com/office/infopath/2007/PartnerControls"/>
    <ds:schemaRef ds:uri="http://purl.org/dc/dcmitype/"/>
    <ds:schemaRef ds:uri="71af3243-3dd4-4a8d-8c0d-dd76da1f02a5"/>
    <ds:schemaRef ds:uri="http://purl.org/dc/elements/1.1/"/>
    <ds:schemaRef ds:uri="http://schemas.microsoft.com/office/2006/documentManagement/types"/>
    <ds:schemaRef ds:uri="230e9df3-be65-4c73-a93b-d1236ebd677e"/>
    <ds:schemaRef ds:uri="http://schemas.openxmlformats.org/package/2006/metadata/core-properties"/>
    <ds:schemaRef ds:uri="http://schemas.microsoft.com/sharepoint/v3"/>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915</Words>
  <Application>Microsoft Office PowerPoint</Application>
  <PresentationFormat>Widescreen</PresentationFormat>
  <Paragraphs>180</Paragraphs>
  <Slides>27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2  Davat</vt:lpstr>
      <vt:lpstr>Arial</vt:lpstr>
      <vt:lpstr>B Davat</vt:lpstr>
      <vt:lpstr>B Tawfig Outline</vt:lpstr>
      <vt:lpstr>Bierstadt</vt:lpstr>
      <vt:lpstr>Calibri</vt:lpstr>
      <vt:lpstr>Courier New</vt:lpstr>
      <vt:lpstr>Posterama</vt:lpstr>
      <vt:lpstr>Posterama Bold</vt:lpstr>
      <vt:lpstr>Tahoma</vt:lpstr>
      <vt:lpstr>Tempus Sans ITC</vt:lpstr>
      <vt:lpstr>Traditional Arabic</vt:lpstr>
      <vt:lpstr>Trebuchet MS</vt:lpstr>
      <vt:lpstr>Office Theme</vt:lpstr>
      <vt:lpstr>tictoctoe</vt:lpstr>
      <vt:lpstr>About project</vt:lpstr>
      <vt:lpstr>components</vt:lpstr>
      <vt:lpstr>winnig</vt:lpstr>
      <vt:lpstr>Pages of game</vt:lpstr>
      <vt:lpstr>Pages of game</vt:lpstr>
      <vt:lpstr>State of game</vt:lpstr>
      <vt:lpstr>Architecture overview</vt:lpstr>
      <vt:lpstr>PowerPoint Presentation</vt:lpstr>
      <vt:lpstr>PowerPoint Presentation</vt:lpstr>
      <vt:lpstr>PowerPoint Presentation</vt:lpstr>
      <vt:lpstr>PowerPoint Presentation</vt:lpstr>
      <vt:lpstr>PowerPoint Presentation</vt:lpstr>
      <vt:lpstr>PowerPoint Presentation</vt:lpstr>
      <vt:lpstr>Architechture of my code</vt:lpstr>
      <vt:lpstr>import</vt:lpstr>
      <vt:lpstr>بررسی کد</vt:lpstr>
      <vt:lpstr>بررسی کد</vt:lpstr>
      <vt:lpstr>بررسی کد</vt:lpstr>
      <vt:lpstr>بررسی کد</vt:lpstr>
      <vt:lpstr>بررسی کد</vt:lpstr>
      <vt:lpstr>بررسی کد</vt:lpstr>
      <vt:lpstr>بررسی کد</vt:lpstr>
      <vt:lpstr>بررسی کد</vt:lpstr>
      <vt:lpstr>بررسی کد</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2024-05-29T17:51:17Z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